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7"/>
  </p:notesMasterIdLst>
  <p:sldIdLst>
    <p:sldId id="281" r:id="rId5"/>
    <p:sldId id="282" r:id="rId6"/>
    <p:sldId id="283" r:id="rId7"/>
    <p:sldId id="284" r:id="rId8"/>
    <p:sldId id="285" r:id="rId9"/>
    <p:sldId id="286" r:id="rId10"/>
    <p:sldId id="287" r:id="rId11"/>
    <p:sldId id="288" r:id="rId12"/>
    <p:sldId id="289" r:id="rId13"/>
    <p:sldId id="290" r:id="rId14"/>
    <p:sldId id="291" r:id="rId15"/>
    <p:sldId id="292"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Myriad Pro" panose="020B0503030403020204" pitchFamily="34" charset="0"/>
      <p:regular r:id="rId22"/>
      <p:bold r:id="rId23"/>
      <p:italic r:id="rId24"/>
      <p:boldItalic r:id="rId25"/>
    </p:embeddedFont>
    <p:embeddedFont>
      <p:font typeface="Myriad Pro Light" panose="020B0603030403020204" pitchFamily="34" charset="0"/>
      <p:regular r:id="rId26"/>
      <p:bold r:id="rId27"/>
      <p:italic r:id="rId28"/>
      <p:boldItalic r:id="rId29"/>
    </p:embeddedFont>
    <p:embeddedFont>
      <p:font typeface="MyriadPro-Semibold" panose="020B0603030403020204"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1" autoAdjust="0"/>
    <p:restoredTop sz="48095" autoAdjust="0"/>
  </p:normalViewPr>
  <p:slideViewPr>
    <p:cSldViewPr snapToGrid="0">
      <p:cViewPr varScale="1">
        <p:scale>
          <a:sx n="57" d="100"/>
          <a:sy n="57" d="100"/>
        </p:scale>
        <p:origin x="3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97171-0545-43E4-BC1E-177E0BF0633C}" type="datetimeFigureOut">
              <a:rPr lang="en-US" smtClean="0"/>
              <a:t>6/6/22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A47C0-6B20-45AB-AF7D-3A85F9D61194}" type="slidenum">
              <a:rPr lang="en-US" smtClean="0"/>
              <a:t>‹#›</a:t>
            </a:fld>
            <a:endParaRPr lang="en-US"/>
          </a:p>
        </p:txBody>
      </p:sp>
    </p:spTree>
    <p:extLst>
      <p:ext uri="{BB962C8B-B14F-4D97-AF65-F5344CB8AC3E}">
        <p14:creationId xmlns:p14="http://schemas.microsoft.com/office/powerpoint/2010/main" val="244747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latin typeface="+mn-lt"/>
                <a:ea typeface="+mn-ea"/>
                <a:cs typeface="+mn-cs"/>
              </a:rPr>
              <a:t>UNESCO, kas ir Apvienoto Nāciju Organizācijas specializētā aģentūra izglītības jautājumos, aplūkojot cilvēka attīstības ideju, atbalsta humānistisku pieeju.  UNESCO iniciatīvā „Izglītības attīstība nākotnē“ tiek izvirzīts jautājums, kāds būtu labākais veids, kā izmantot zināšanas un mācīšanos, lai veidotu cilvēces un planētas nākotni.</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Šajā īsajā </a:t>
            </a:r>
            <a:r>
              <a:rPr lang="lv-LV" sz="1200" i="1" kern="1200" dirty="0">
                <a:solidFill>
                  <a:schemeClr val="tx1"/>
                </a:solidFill>
                <a:latin typeface="+mn-lt"/>
                <a:ea typeface="+mn-ea"/>
                <a:cs typeface="+mn-cs"/>
              </a:rPr>
              <a:t>Powerpoint</a:t>
            </a:r>
            <a:r>
              <a:rPr lang="lv-LV" sz="1200" kern="1200" dirty="0">
                <a:solidFill>
                  <a:schemeClr val="tx1"/>
                </a:solidFill>
                <a:latin typeface="+mn-lt"/>
                <a:ea typeface="+mn-ea"/>
                <a:cs typeface="+mn-cs"/>
              </a:rPr>
              <a:t> prezentācijā ir sniegts pārskats par jauno ziņojumu „Pārdomas par mūsu kopīgo nākotni. Jauns sabiedriskais līgums izglītības jomā“. To ir sagatavojusi neatkarīga Starptautiskā komisija par izglītības attīstību nākotnē, kuru UNESCO izveidoja īpaši šim mērķim.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C7A47C0-6B20-45AB-AF7D-3A85F9D61194}" type="slidenum">
              <a:rPr lang="en-US" smtClean="0"/>
              <a:t>1</a:t>
            </a:fld>
            <a:endParaRPr lang="en-US"/>
          </a:p>
        </p:txBody>
      </p:sp>
    </p:spTree>
    <p:extLst>
      <p:ext uri="{BB962C8B-B14F-4D97-AF65-F5344CB8AC3E}">
        <p14:creationId xmlns:p14="http://schemas.microsoft.com/office/powerpoint/2010/main" val="2907859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Visbeidzot, ziņojumā ir pausta arī cieša apņemšanās nodrošināt izglītību kā </a:t>
            </a:r>
            <a:r>
              <a:rPr lang="lv-LV" sz="1200" b="1" kern="1200" dirty="0">
                <a:solidFill>
                  <a:schemeClr val="tx1"/>
                </a:solidFill>
                <a:effectLst/>
                <a:latin typeface="+mn-lt"/>
                <a:ea typeface="+mn-ea"/>
                <a:cs typeface="+mn-cs"/>
              </a:rPr>
              <a:t>sabiedrisku mērķi</a:t>
            </a:r>
            <a:r>
              <a:rPr lang="lv-LV" sz="1200" kern="1200" dirty="0">
                <a:solidFill>
                  <a:schemeClr val="tx1"/>
                </a:solidFill>
                <a:effectLst/>
                <a:latin typeface="+mn-lt"/>
                <a:ea typeface="+mn-ea"/>
                <a:cs typeface="+mn-cs"/>
              </a:rPr>
              <a:t>, t. i.,</a:t>
            </a:r>
          </a:p>
          <a:p>
            <a:r>
              <a:rPr lang="lv-LV" sz="1200" kern="1200" dirty="0">
                <a:solidFill>
                  <a:schemeClr val="tx1"/>
                </a:solidFill>
                <a:effectLst/>
                <a:latin typeface="+mn-lt"/>
                <a:ea typeface="+mn-ea"/>
                <a:cs typeface="+mn-cs"/>
              </a:rPr>
              <a:t>tādu izglītību, kas tiek īstenota publiskajā telpā, veicina sabiedrības intereses un uzņemas atbildību visu sabiedrības locekļu priekšā.</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Mēs nedrīkstam aizmirst, ka sabiedriskās izglītības mērķis ir izglītot plašāku sabiedrību un ka tā pastiprina mūsu kopīgo piederības sajūtu vienai cilvēcei.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Ziņojumā ir apliecināta nevalstisko dalībnieku nozīmīgā loma, aizsargājot nediskriminēšanas, vienlīdzīgu iespēju un sociālā taisnīguma principus, vienlaikus nodrošinot arī tiesības uz izglītību. </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Nav pieļaujama situācija, ka tirgus vajadzības turpina kavēt izglītības (kā cilvēktiesību) iegūšanu. </a:t>
            </a:r>
          </a:p>
          <a:p>
            <a:r>
              <a:rPr lang="lv-LV" sz="1200" kern="1200" dirty="0">
                <a:solidFill>
                  <a:schemeClr val="tx1"/>
                </a:solidFill>
                <a:effectLst/>
                <a:latin typeface="+mn-lt"/>
                <a:ea typeface="+mn-ea"/>
                <a:cs typeface="+mn-cs"/>
              </a:rPr>
              <a:t>Valdībām arvien vairāk ir jāpievēršas izglītības regulējumam un tās </a:t>
            </a:r>
            <a:r>
              <a:rPr lang="lv-LV" sz="1200" b="1" kern="1200" dirty="0">
                <a:solidFill>
                  <a:schemeClr val="tx1"/>
                </a:solidFill>
                <a:effectLst/>
                <a:latin typeface="+mn-lt"/>
                <a:ea typeface="+mn-ea"/>
                <a:cs typeface="+mn-cs"/>
              </a:rPr>
              <a:t>aizsardzībai pret komercializāciju</a:t>
            </a:r>
            <a:r>
              <a:rPr lang="lv-LV" sz="1200" kern="1200" dirty="0">
                <a:solidFill>
                  <a:schemeClr val="tx1"/>
                </a:solidFill>
                <a:effectLst/>
                <a:latin typeface="+mn-lt"/>
                <a:ea typeface="+mn-ea"/>
                <a:cs typeface="+mn-cs"/>
              </a:rPr>
              <a:t>, lai aizstāvētu vienlīdzīgas izglītības ieguves iespējas.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Visiem iesaistītajiem dalībniekiem ir jāapņemas atbalstīt izglītību kā sabiedrisku mērķi un stiprināt izglītību kā kopēju labumu.</a:t>
            </a:r>
          </a:p>
        </p:txBody>
      </p:sp>
      <p:sp>
        <p:nvSpPr>
          <p:cNvPr id="4" name="Slide Number Placeholder 3"/>
          <p:cNvSpPr>
            <a:spLocks noGrp="1"/>
          </p:cNvSpPr>
          <p:nvPr>
            <p:ph type="sldNum" sz="quarter" idx="5"/>
          </p:nvPr>
        </p:nvSpPr>
        <p:spPr/>
        <p:txBody>
          <a:bodyPr/>
          <a:lstStyle/>
          <a:p>
            <a:fld id="{4C7A47C0-6B20-45AB-AF7D-3A85F9D61194}" type="slidenum">
              <a:rPr lang="en-US" smtClean="0"/>
              <a:t>10</a:t>
            </a:fld>
            <a:endParaRPr lang="en-US"/>
          </a:p>
        </p:txBody>
      </p:sp>
    </p:spTree>
    <p:extLst>
      <p:ext uri="{BB962C8B-B14F-4D97-AF65-F5344CB8AC3E}">
        <p14:creationId xmlns:p14="http://schemas.microsoft.com/office/powerpoint/2010/main" val="420071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Tomēr, lai arī jārīkojas steidzami, ziņojums liecina, ka mēs </a:t>
            </a:r>
            <a:r>
              <a:rPr lang="lv-LV" sz="1200" b="1" kern="1200" dirty="0">
                <a:solidFill>
                  <a:schemeClr val="tx1"/>
                </a:solidFill>
                <a:effectLst/>
                <a:latin typeface="+mn-lt"/>
                <a:ea typeface="+mn-ea"/>
                <a:cs typeface="+mn-cs"/>
              </a:rPr>
              <a:t>varam būt cerību pilni</a:t>
            </a:r>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Mums šobrīd ir plašāka piekļuve zināšanām un lielāks skaits instrumentu, kas palīdz mums sadarboties, kā jebkad agrāk cilvēces vēsturē.</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Izglītība — veids, kā organizējam mācīšanu un mācīšanos visas dzīves laikā, — izsenis ir bijusi galvenais elements cilvēku sabiedrības pārveidē.</a:t>
            </a:r>
          </a:p>
          <a:p>
            <a:r>
              <a:rPr lang="lv-LV" sz="1200" kern="1200" dirty="0">
                <a:solidFill>
                  <a:schemeClr val="tx1"/>
                </a:solidFill>
                <a:effectLst/>
                <a:latin typeface="+mn-lt"/>
                <a:ea typeface="+mn-ea"/>
                <a:cs typeface="+mn-cs"/>
              </a:rPr>
              <a:t>Tā veido mūsu saikni ar pasauli, vienam ar otru, rada jaunas iespējas un uzlabo mūsu spēju veidot dialogu un rīkoties.</a:t>
            </a:r>
          </a:p>
          <a:p>
            <a:r>
              <a:rPr lang="lv-LV" sz="1200" kern="1200" dirty="0">
                <a:solidFill>
                  <a:schemeClr val="tx1"/>
                </a:solidFill>
                <a:effectLst/>
                <a:latin typeface="+mn-lt"/>
                <a:ea typeface="+mn-ea"/>
                <a:cs typeface="+mn-cs"/>
              </a:rPr>
              <a:t>Taču, lai veidotu mierīgu, taisnīgu un ilgtspējīgu nākotni, </a:t>
            </a:r>
            <a:r>
              <a:rPr lang="lv-LV" sz="1200" b="1" kern="1200" dirty="0">
                <a:solidFill>
                  <a:schemeClr val="tx1"/>
                </a:solidFill>
                <a:effectLst/>
                <a:latin typeface="+mn-lt"/>
                <a:ea typeface="+mn-ea"/>
                <a:cs typeface="+mn-cs"/>
              </a:rPr>
              <a:t>ir jāpārveido arī pati izglītība</a:t>
            </a:r>
            <a:r>
              <a:rPr lang="lv-LV" sz="1200" kern="1200" dirty="0">
                <a:solidFill>
                  <a:schemeClr val="tx1"/>
                </a:solidFill>
                <a:effectLst/>
                <a:latin typeface="+mn-lt"/>
                <a:ea typeface="+mn-ea"/>
                <a:cs typeface="+mn-cs"/>
              </a:rPr>
              <a:t>.</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Komisija ir paudusi </a:t>
            </a:r>
            <a:r>
              <a:rPr lang="lv-LV" sz="1200" b="1" kern="1200" dirty="0">
                <a:solidFill>
                  <a:schemeClr val="tx1"/>
                </a:solidFill>
                <a:effectLst/>
                <a:latin typeface="+mn-lt"/>
                <a:ea typeface="+mn-ea"/>
                <a:cs typeface="+mn-cs"/>
              </a:rPr>
              <a:t>aicinājumu atjaunināt izglītību</a:t>
            </a:r>
            <a:r>
              <a:rPr lang="lv-LV" sz="1200" kern="1200" dirty="0">
                <a:solidFill>
                  <a:schemeClr val="tx1"/>
                </a:solidFill>
                <a:effectLst/>
                <a:latin typeface="+mn-lt"/>
                <a:ea typeface="+mn-ea"/>
                <a:cs typeface="+mn-cs"/>
              </a:rPr>
              <a:t>.</a:t>
            </a:r>
          </a:p>
          <a:p>
            <a:r>
              <a:rPr lang="lv-LV" sz="1200" kern="1200" dirty="0">
                <a:solidFill>
                  <a:schemeClr val="tx1"/>
                </a:solidFill>
                <a:effectLst/>
                <a:latin typeface="+mn-lt"/>
                <a:ea typeface="+mn-ea"/>
                <a:cs typeface="+mn-cs"/>
              </a:rPr>
              <a:t>Tomēr tas nenozīmē, ka ir jāsāk no nulles. Šajā jomā jau ir ielikti dziļi pamati.</a:t>
            </a:r>
          </a:p>
          <a:p>
            <a:r>
              <a:rPr lang="lv-LV" sz="1200" kern="1200" dirty="0">
                <a:solidFill>
                  <a:schemeClr val="tx1"/>
                </a:solidFill>
                <a:effectLst/>
                <a:latin typeface="+mn-lt"/>
                <a:ea typeface="+mn-ea"/>
                <a:cs typeface="+mn-cs"/>
              </a:rPr>
              <a:t>Mums ir jābalsta savi centieni uz to, ko mēs zinām un ko ceram sagaidīt</a:t>
            </a:r>
            <a:r>
              <a:rPr lang="lv-LV" sz="1200" kern="1200">
                <a:solidFill>
                  <a:schemeClr val="tx1"/>
                </a:solidFill>
                <a:effectLst/>
                <a:latin typeface="+mn-lt"/>
                <a:ea typeface="+mn-ea"/>
                <a:cs typeface="+mn-cs"/>
              </a:rPr>
              <a:t>.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Atjauninot izglītību, mums ir jāuzdod trīs galvenie jautājumi:</a:t>
            </a:r>
          </a:p>
          <a:p>
            <a:pPr marL="228600" lvl="0" indent="-228600">
              <a:buFont typeface="+mj-lt"/>
              <a:buAutoNum type="arabicPeriod"/>
            </a:pPr>
            <a:r>
              <a:rPr lang="lv-LV" sz="1200" kern="1200" dirty="0">
                <a:solidFill>
                  <a:schemeClr val="tx1"/>
                </a:solidFill>
                <a:effectLst/>
                <a:latin typeface="+mn-lt"/>
                <a:ea typeface="+mn-ea"/>
                <a:cs typeface="+mn-cs"/>
              </a:rPr>
              <a:t>Kuras no ierastajām praksēm ir jāturpina?</a:t>
            </a:r>
          </a:p>
          <a:p>
            <a:pPr marL="228600" lvl="0" indent="-228600">
              <a:buFont typeface="+mj-lt"/>
              <a:buAutoNum type="arabicPeriod"/>
            </a:pPr>
            <a:r>
              <a:rPr lang="lv-LV" sz="1200" kern="1200" dirty="0">
                <a:solidFill>
                  <a:schemeClr val="tx1"/>
                </a:solidFill>
                <a:effectLst/>
                <a:latin typeface="+mn-lt"/>
                <a:ea typeface="+mn-ea"/>
                <a:cs typeface="+mn-cs"/>
              </a:rPr>
              <a:t>Kuras no ierastajām praksēm ir jāpārtrauc?</a:t>
            </a:r>
          </a:p>
          <a:p>
            <a:pPr marL="228600" lvl="0" indent="-228600">
              <a:buFont typeface="+mj-lt"/>
              <a:buAutoNum type="arabicPeriod"/>
            </a:pPr>
            <a:r>
              <a:rPr lang="lv-LV" sz="1200" kern="1200" dirty="0">
                <a:solidFill>
                  <a:schemeClr val="tx1"/>
                </a:solidFill>
                <a:effectLst/>
                <a:latin typeface="+mn-lt"/>
                <a:ea typeface="+mn-ea"/>
                <a:cs typeface="+mn-cs"/>
              </a:rPr>
              <a:t>Kas ir jārada un jāizdomā no jauna?</a:t>
            </a:r>
          </a:p>
          <a:p>
            <a:r>
              <a:rPr lang="lv-LV" sz="1200" kern="1200" dirty="0">
                <a:solidFill>
                  <a:schemeClr val="tx1"/>
                </a:solidFill>
                <a:effectLst/>
                <a:latin typeface="+mn-lt"/>
                <a:ea typeface="+mn-ea"/>
                <a:cs typeface="+mn-cs"/>
              </a:rPr>
              <a:t>Šie ir jautājumi, kas var palīdzēt virzīt izglītības atjaunināšanas procesu.</a:t>
            </a:r>
          </a:p>
        </p:txBody>
      </p:sp>
      <p:sp>
        <p:nvSpPr>
          <p:cNvPr id="4" name="Slide Number Placeholder 3"/>
          <p:cNvSpPr>
            <a:spLocks noGrp="1"/>
          </p:cNvSpPr>
          <p:nvPr>
            <p:ph type="sldNum" sz="quarter" idx="5"/>
          </p:nvPr>
        </p:nvSpPr>
        <p:spPr/>
        <p:txBody>
          <a:bodyPr/>
          <a:lstStyle/>
          <a:p>
            <a:fld id="{4C7A47C0-6B20-45AB-AF7D-3A85F9D61194}" type="slidenum">
              <a:rPr lang="en-US" smtClean="0"/>
              <a:t>11</a:t>
            </a:fld>
            <a:endParaRPr lang="en-US"/>
          </a:p>
        </p:txBody>
      </p:sp>
    </p:spTree>
    <p:extLst>
      <p:ext uri="{BB962C8B-B14F-4D97-AF65-F5344CB8AC3E}">
        <p14:creationId xmlns:p14="http://schemas.microsoft.com/office/powerpoint/2010/main" val="223796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UNESCO aicina organizēt diskusijas un sabiedriskas debates, lai apspriestu šo ziņojumu.</a:t>
            </a:r>
          </a:p>
          <a:p>
            <a:r>
              <a:rPr lang="lv-LV" sz="1200" kern="1200" dirty="0">
                <a:solidFill>
                  <a:schemeClr val="tx1"/>
                </a:solidFill>
                <a:effectLst/>
                <a:latin typeface="+mn-lt"/>
                <a:ea typeface="+mn-ea"/>
                <a:cs typeface="+mn-cs"/>
              </a:rPr>
              <a:t>Tās mērķis ir veicināt globālas sarunas, lai kopīgiem spēkiem veidotu jaunu sabiedrisko līgumu izglītības jomā. </a:t>
            </a:r>
          </a:p>
          <a:p>
            <a:r>
              <a:rPr lang="lv-LV" sz="1200" kern="1200" dirty="0">
                <a:solidFill>
                  <a:schemeClr val="tx1"/>
                </a:solidFill>
                <a:effectLst/>
                <a:latin typeface="+mn-lt"/>
                <a:ea typeface="+mn-ea"/>
                <a:cs typeface="+mn-cs"/>
              </a:rPr>
              <a:t>Iniciatīvas „Izglītības attīstība nākotnē“ tīmekļa vietnes sadaļā „Iesaisties!“ [angļu valodā — </a:t>
            </a:r>
            <a:r>
              <a:rPr lang="lv-LV" sz="1200" i="1" kern="1200" dirty="0">
                <a:solidFill>
                  <a:schemeClr val="tx1"/>
                </a:solidFill>
                <a:effectLst/>
                <a:latin typeface="+mn-lt"/>
                <a:ea typeface="+mn-ea"/>
                <a:cs typeface="+mn-cs"/>
              </a:rPr>
              <a:t>Get Involved</a:t>
            </a:r>
            <a:r>
              <a:rPr lang="lv-LV" sz="1200" kern="1200" dirty="0">
                <a:solidFill>
                  <a:schemeClr val="tx1"/>
                </a:solidFill>
                <a:effectLst/>
                <a:latin typeface="+mn-lt"/>
                <a:ea typeface="+mn-ea"/>
                <a:cs typeface="+mn-cs"/>
              </a:rPr>
              <a:t>] ir piedāvāti vairāki varianti, kā pievienoties šai kustībai.</a:t>
            </a:r>
            <a:r>
              <a:rPr lang="lv-LV" sz="1200" kern="1200" baseline="0" dirty="0">
                <a:solidFill>
                  <a:schemeClr val="tx1"/>
                </a:solidFill>
                <a:effectLst/>
                <a:latin typeface="+mn-lt"/>
                <a:ea typeface="+mn-ea"/>
                <a:cs typeface="+mn-cs"/>
              </a:rPr>
              <a:t> </a:t>
            </a:r>
            <a:r>
              <a:rPr lang="lv-LV" sz="1200" i="1" kern="1200" dirty="0">
                <a:solidFill>
                  <a:schemeClr val="tx1"/>
                </a:solidFill>
                <a:effectLst/>
                <a:latin typeface="+mn-lt"/>
                <a:ea typeface="+mn-ea"/>
                <a:cs typeface="+mn-cs"/>
              </a:rPr>
              <a:t>https://en.unesco.org/futuresofeducation/get-involved</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Lai īstenotu atjaunotnes ideju un noteiktu daudzsološās prakses, kuras nepieciešams turpināt, UNESCO kopā ar saviem partneriem veic darbu, lai identificētu, veicinātu un popularizētu izglītības darba piemērus un gadījumu izpētes, kurās jau tiek īstenoti komisijas ziņojumā paustie ieteikumi.</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UNESCO organizēs reģionāla līmeņa dialogus.</a:t>
            </a:r>
          </a:p>
          <a:p>
            <a:r>
              <a:rPr lang="lv-LV" sz="1200" kern="1200" dirty="0">
                <a:solidFill>
                  <a:schemeClr val="tx1"/>
                </a:solidFill>
                <a:effectLst/>
                <a:latin typeface="+mn-lt"/>
                <a:ea typeface="+mn-ea"/>
                <a:cs typeface="+mn-cs"/>
              </a:rPr>
              <a:t>To mērķis būs veicināt nozares profesionāļu sasvstarpēju mācīšanos izglītības pārveides pieeju veiksmīgā izmantošanā, lai veidotu taisnīgāku, vienlīdzīgāku un ilgtspējīgāku nākotni.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Visbeidzot, ir vērts pieminēt, ka ziņojums ir viens no galvenajiem atsauces dokumentiem, kas tiks izmantots ANO ģenerālsekretāra organizētajā Samitā par izglītības pārveidi, kas norisināsies 2022. gada septembrī.</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C7A47C0-6B20-45AB-AF7D-3A85F9D61194}" type="slidenum">
              <a:rPr lang="en-US" smtClean="0"/>
              <a:t>12</a:t>
            </a:fld>
            <a:endParaRPr lang="en-US"/>
          </a:p>
        </p:txBody>
      </p:sp>
    </p:spTree>
    <p:extLst>
      <p:ext uri="{BB962C8B-B14F-4D97-AF65-F5344CB8AC3E}">
        <p14:creationId xmlns:p14="http://schemas.microsoft.com/office/powerpoint/2010/main" val="391843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latin typeface="+mn-lt"/>
                <a:ea typeface="+mn-ea"/>
                <a:cs typeface="+mn-cs"/>
              </a:rPr>
              <a:t>Sāksim ar īsu ziņojuma pamatojumu.</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Daudzi no mums arvien skaidrāk saprot, ka pasaule atrodas pagrieziena punktā.  Ja esam atklāti, mēs apzināmies, ka, turpinot ierasto ceļu, mēs strauji virzāmies uz kraujas malu (pat ja izmantojam arvien ātrākus un efektīvākus risinājumus). </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Mēs esam izvēles priekšā: turpināt neilgtspējīgo ceļu vai radikāli mainīt virzienu. </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Mēs zinām, ka izglītība spēj radīt būtiskas pārmaiņas.  Zināšanas un mācīšanās ir jebkuras sociālās pārveides pamatā.  Šobrīd izglītība netiek organizēta pietiekami efektīvi, lai nodrošinātu taisnīgu, miermīlīgu un veselīgu planētu.  Patiesībā daļa no mūsu grūtībām rodas tieši saistībā ar šiem izglītošanas veidiem.  </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Šā jaunā ziņojuma galvenais pamatojums — mums ir nepieciešams jauns sabiedriskais līgums izglītības jomā, kas spētu vērst par labu pagātnes netaisnības, vienlaikus pārveidojot nākotni.</a:t>
            </a:r>
          </a:p>
          <a:p>
            <a:endParaRPr lang="fr-FR"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7A47C0-6B20-45AB-AF7D-3A85F9D61194}" type="slidenum">
              <a:rPr lang="en-US" smtClean="0"/>
              <a:t>2</a:t>
            </a:fld>
            <a:endParaRPr lang="en-US"/>
          </a:p>
        </p:txBody>
      </p:sp>
    </p:spTree>
    <p:extLst>
      <p:ext uri="{BB962C8B-B14F-4D97-AF65-F5344CB8AC3E}">
        <p14:creationId xmlns:p14="http://schemas.microsoft.com/office/powerpoint/2010/main" val="109614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latin typeface="+mn-lt"/>
                <a:ea typeface="+mn-ea"/>
                <a:cs typeface="+mn-cs"/>
              </a:rPr>
              <a:t>Kopš savas dibināšanas pirms 75 gadiem UNESCO ir laiku pa laikam lūgusi sagatavot globālus ziņojumus, lai pārvērtētu izglītības lomu nozīmīgos sabiedrisko pārmaiņu laikos.</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Šis ir trešais no prognožu un redzējuma veidošanas apskatiem, kurus vienas paaudzes laikā, būtiskos vēsturisku pāreju brīžos organizējusi UNESCO. </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Pirmajā no šiem ziņojumiem, kas tika sagatavots 1972. gadā</a:t>
            </a:r>
            <a:r>
              <a:rPr lang="lv-LV" sz="1200" kern="1200">
                <a:solidFill>
                  <a:schemeClr val="tx1"/>
                </a:solidFill>
                <a:latin typeface="+mn-lt"/>
                <a:ea typeface="+mn-ea"/>
                <a:cs typeface="+mn-cs"/>
              </a:rPr>
              <a:t>, „Mācīties būt. Izglītība pasaulē šodien un rīt” </a:t>
            </a:r>
            <a:r>
              <a:rPr lang="lv-LV" sz="1200" kern="1200" dirty="0">
                <a:solidFill>
                  <a:schemeClr val="tx1"/>
                </a:solidFill>
                <a:latin typeface="+mn-lt"/>
                <a:ea typeface="+mn-ea"/>
                <a:cs typeface="+mn-cs"/>
              </a:rPr>
              <a:t>(</a:t>
            </a:r>
            <a:r>
              <a:rPr lang="lv-LV" sz="1200" i="1" kern="1200" dirty="0">
                <a:solidFill>
                  <a:schemeClr val="tx1"/>
                </a:solidFill>
                <a:latin typeface="+mn-lt"/>
                <a:ea typeface="+mn-ea"/>
                <a:cs typeface="+mn-cs"/>
              </a:rPr>
              <a:t>Learning to Be: The World of Education Today and Tomorrow</a:t>
            </a:r>
            <a:r>
              <a:rPr lang="lv-LV" sz="1200" kern="1200" dirty="0">
                <a:solidFill>
                  <a:schemeClr val="tx1"/>
                </a:solidFill>
                <a:latin typeface="+mn-lt"/>
                <a:ea typeface="+mn-ea"/>
                <a:cs typeface="+mn-cs"/>
              </a:rPr>
              <a:t>), jau izskanēja brīdinājums par riskiem, ko var radīt nevienlīdzība, un tika uzsvērta nepieciešamība arvien paplašināt izglītību, nodrošināt izglītību visas dzīves garumā un veidot „mācīšanās sabiedrību“ [angļu valodā — </a:t>
            </a:r>
            <a:r>
              <a:rPr lang="lv-LV" sz="1200" i="1" kern="1200" dirty="0">
                <a:solidFill>
                  <a:schemeClr val="tx1"/>
                </a:solidFill>
                <a:latin typeface="+mn-lt"/>
                <a:ea typeface="+mn-ea"/>
                <a:cs typeface="+mn-cs"/>
              </a:rPr>
              <a:t>learning society</a:t>
            </a:r>
            <a:r>
              <a:rPr lang="lv-LV" sz="1200" kern="1200" dirty="0">
                <a:solidFill>
                  <a:schemeClr val="tx1"/>
                </a:solidFill>
                <a:latin typeface="+mn-lt"/>
                <a:ea typeface="+mn-ea"/>
                <a:cs typeface="+mn-cs"/>
              </a:rPr>
              <a:t>]. </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Tam 1996. gadā sekoja ziņojums „Mācīšanās ir zelts” (</a:t>
            </a:r>
            <a:r>
              <a:rPr lang="lv-LV" sz="1200" i="1" kern="1200" dirty="0">
                <a:solidFill>
                  <a:schemeClr val="tx1"/>
                </a:solidFill>
                <a:latin typeface="+mn-lt"/>
                <a:ea typeface="+mn-ea"/>
                <a:cs typeface="+mn-cs"/>
              </a:rPr>
              <a:t>Learning: The Treasure Within</a:t>
            </a:r>
            <a:r>
              <a:rPr lang="lv-LV" sz="1200" kern="1200" dirty="0">
                <a:solidFill>
                  <a:schemeClr val="tx1"/>
                </a:solidFill>
                <a:latin typeface="+mn-lt"/>
                <a:ea typeface="+mn-ea"/>
                <a:cs typeface="+mn-cs"/>
              </a:rPr>
              <a:t>), kurš piedāvāja integrētu izglītības redzējumu, kas balstās uz četriem pīlāriem: mācīties būt, mācīties zināt, mācīties darīt un mācīties dzīvot kopā, raugoties mūžizglītības perspektīvā. </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Jaunākajā ziņojumā, kas tika sagatavots 2021. gadā, ir sniegts uz nākotni vērsts izglītības redzējums.  Tajā ir izklāstīta stratēģija dialoga un rīcības īstenošanai dažādos līmeņos.</a:t>
            </a:r>
          </a:p>
        </p:txBody>
      </p:sp>
      <p:sp>
        <p:nvSpPr>
          <p:cNvPr id="4" name="Slide Number Placeholder 3"/>
          <p:cNvSpPr>
            <a:spLocks noGrp="1"/>
          </p:cNvSpPr>
          <p:nvPr>
            <p:ph type="sldNum" sz="quarter" idx="5"/>
          </p:nvPr>
        </p:nvSpPr>
        <p:spPr/>
        <p:txBody>
          <a:bodyPr/>
          <a:lstStyle/>
          <a:p>
            <a:fld id="{4C7A47C0-6B20-45AB-AF7D-3A85F9D61194}" type="slidenum">
              <a:rPr lang="en-US" smtClean="0"/>
              <a:t>3</a:t>
            </a:fld>
            <a:endParaRPr lang="en-US"/>
          </a:p>
        </p:txBody>
      </p:sp>
    </p:spTree>
    <p:extLst>
      <p:ext uri="{BB962C8B-B14F-4D97-AF65-F5344CB8AC3E}">
        <p14:creationId xmlns:p14="http://schemas.microsoft.com/office/powerpoint/2010/main" val="121436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latin typeface="+mn-lt"/>
                <a:ea typeface="+mn-ea"/>
                <a:cs typeface="+mn-cs"/>
              </a:rPr>
              <a:t>Šis ziņojums tika sagatavots Viņas Ekselences Etiopijas Federatīvās Demokrātiskās Republikas prezidentes Sahles Vorkas Zevdes vadībā.  Šajā darbā viņai palīdzēja vēl 17 globālie viedokļu līderi, kas darbojas dažādās jomās un dažādās pasaules malās, kopā veidojot UNESCO Starptautisko komisiju par izglītības attīstību nākotnē.</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Ziņojums tika sagatavots kopīga darba un dialoga procesā, kurā iesaistījās vairāk nekā viens miljons cilvēku visā pasaulē.  Tie dalījās ar savām idejām dažādās sanāksmēs, tīmekļsemināros, tiešsaistes platformās un aptaujās.  </a:t>
            </a:r>
          </a:p>
          <a:p>
            <a:endParaRPr lang="lv-LV" sz="1200" kern="1200" dirty="0">
              <a:solidFill>
                <a:schemeClr val="tx1"/>
              </a:solidFill>
              <a:latin typeface="+mn-lt"/>
              <a:ea typeface="+mn-ea"/>
              <a:cs typeface="+mn-cs"/>
            </a:endParaRPr>
          </a:p>
          <a:p>
            <a:r>
              <a:rPr lang="lv-LV" sz="1200" kern="1200" dirty="0">
                <a:solidFill>
                  <a:schemeClr val="tx1"/>
                </a:solidFill>
                <a:latin typeface="+mn-lt"/>
                <a:ea typeface="+mn-ea"/>
                <a:cs typeface="+mn-cs"/>
              </a:rPr>
              <a:t>Šajā plašajā un atklātajā apspriešanās procesā piedalījās jaunieši, izglītības darbinieki, pilsoniskā sabiedrība, valdību pārstāvji, uzņēmēji un citas ieinteresētās </a:t>
            </a:r>
            <a:r>
              <a:rPr lang="lv-LV" sz="1200" kern="1200" dirty="0">
                <a:solidFill>
                  <a:schemeClr val="tx1"/>
                </a:solidFill>
                <a:effectLst/>
                <a:latin typeface="+mn-lt"/>
                <a:ea typeface="+mn-ea"/>
                <a:cs typeface="+mn-cs"/>
              </a:rPr>
              <a:t>personas.</a:t>
            </a:r>
          </a:p>
          <a:p>
            <a:endParaRPr lang="lv-LV" sz="1200" kern="1200" dirty="0">
              <a:solidFill>
                <a:schemeClr val="tx1"/>
              </a:solidFill>
              <a:effectLst/>
              <a:latin typeface="+mn-lt"/>
              <a:ea typeface="+mn-ea"/>
              <a:cs typeface="+mn-cs"/>
            </a:endParaRPr>
          </a:p>
          <a:p>
            <a:r>
              <a:rPr lang="lv-LV" sz="1200" i="1" kern="1200" dirty="0">
                <a:solidFill>
                  <a:schemeClr val="tx1"/>
                </a:solidFill>
                <a:effectLst/>
                <a:latin typeface="+mn-lt"/>
                <a:ea typeface="+mn-ea"/>
                <a:cs typeface="+mn-cs"/>
              </a:rPr>
              <a:t>[Kopīgais darbs sīkāk izklāstīts šajā videomateriālā: https://youtu.be/GOXMYzcaExA]</a:t>
            </a:r>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7A47C0-6B20-45AB-AF7D-3A85F9D61194}" type="slidenum">
              <a:rPr lang="en-US" smtClean="0"/>
              <a:t>4</a:t>
            </a:fld>
            <a:endParaRPr lang="en-US"/>
          </a:p>
        </p:txBody>
      </p:sp>
    </p:spTree>
    <p:extLst>
      <p:ext uri="{BB962C8B-B14F-4D97-AF65-F5344CB8AC3E}">
        <p14:creationId xmlns:p14="http://schemas.microsoft.com/office/powerpoint/2010/main" val="243180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Ziņojuma sākumā aplūkots pasaules pašreizējais stāvoklis.  Tendences, kas novērojamas ilgstošā laikposmā, parāda, ka izglītības jomā ir paveikts liels darbs tās pieejamības un dzimumu līdztiesības ziņā. Tomēr progress ir nevienmērīgs un daudzi šobrīd redzamie trūkumi ir veidojušies no iepriekš pieļautajām kļūdām — atstumtības un netaisnības.</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Viens no pieciem bērniem valstīs ar zemiem ienākumiem un viens no desmit bērniem visā pasaulē šobrīd joprojām neapmeklē skolu. </a:t>
            </a:r>
          </a:p>
          <a:p>
            <a:r>
              <a:rPr lang="lv-LV" sz="1200" kern="1200" dirty="0">
                <a:solidFill>
                  <a:schemeClr val="tx1"/>
                </a:solidFill>
                <a:effectLst/>
                <a:latin typeface="+mn-lt"/>
                <a:ea typeface="+mn-ea"/>
                <a:cs typeface="+mn-cs"/>
              </a:rPr>
              <a:t>Gandrīz 90</a:t>
            </a:r>
            <a:r>
              <a:rPr lang="lv-LV" sz="1200" kern="1200" baseline="0" dirty="0">
                <a:solidFill>
                  <a:schemeClr val="tx1"/>
                </a:solidFill>
                <a:effectLst/>
                <a:latin typeface="+mn-lt"/>
                <a:ea typeface="+mn-ea"/>
                <a:cs typeface="+mn-cs"/>
              </a:rPr>
              <a:t> </a:t>
            </a:r>
            <a:r>
              <a:rPr lang="lv-LV" sz="1200" kern="1200" dirty="0">
                <a:solidFill>
                  <a:schemeClr val="tx1"/>
                </a:solidFill>
                <a:effectLst/>
                <a:latin typeface="+mn-lt"/>
                <a:ea typeface="+mn-ea"/>
                <a:cs typeface="+mn-cs"/>
              </a:rPr>
              <a:t>% skolēnu valstīs ar zemiem ienākumiem pamet skolu, nepabeidzot vidējo izglītību. </a:t>
            </a:r>
          </a:p>
          <a:p>
            <a:r>
              <a:rPr lang="lv-LV" sz="1200" kern="1200" dirty="0">
                <a:solidFill>
                  <a:schemeClr val="tx1"/>
                </a:solidFill>
                <a:effectLst/>
                <a:latin typeface="+mn-lt"/>
                <a:ea typeface="+mn-ea"/>
                <a:cs typeface="+mn-cs"/>
              </a:rPr>
              <a:t>Mūsdienās viens no četriem jauniešiem šādās valstīs joprojām neprot lasīt un rakstīt.</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Covid-19 pandēmija ir ievērojami saasinājusi šīs problēmas un palielinājusi nevienlīdzību.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Mūs sagaida virkne jaunu, būtisku apdraudējumu un nenoteikta nākotne.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 Mūsu planēta ir apdraudēta, taču mums ir spēcīga motivācija šo situāciju labot.</a:t>
            </a:r>
          </a:p>
          <a:p>
            <a:r>
              <a:rPr lang="lv-LV" sz="1200" kern="1200" dirty="0">
                <a:solidFill>
                  <a:schemeClr val="tx1"/>
                </a:solidFill>
                <a:effectLst/>
                <a:latin typeface="+mn-lt"/>
                <a:ea typeface="+mn-ea"/>
                <a:cs typeface="+mn-cs"/>
              </a:rPr>
              <a:t>* Demokrātiskā pārvalde piedzīvo dažādus triecienus, taču vienlaikus pieaug arī pilsoniskā līdzdalība.</a:t>
            </a:r>
          </a:p>
          <a:p>
            <a:r>
              <a:rPr lang="lv-LV" sz="1200" kern="1200" dirty="0">
                <a:solidFill>
                  <a:schemeClr val="tx1"/>
                </a:solidFill>
                <a:effectLst/>
                <a:latin typeface="+mn-lt"/>
                <a:ea typeface="+mn-ea"/>
                <a:cs typeface="+mn-cs"/>
              </a:rPr>
              <a:t>* Digitālās tehnoloģijas ne vienmēr izpilda to nestos solījumus, tomēr tām piemīt milzīgs potenciāls.</a:t>
            </a:r>
          </a:p>
          <a:p>
            <a:r>
              <a:rPr lang="lv-LV" sz="1200" kern="1200" dirty="0">
                <a:solidFill>
                  <a:schemeClr val="tx1"/>
                </a:solidFill>
                <a:effectLst/>
                <a:latin typeface="+mn-lt"/>
                <a:ea typeface="+mn-ea"/>
                <a:cs typeface="+mn-cs"/>
              </a:rPr>
              <a:t>* Kļūst arvien sarežģītāk nodrošināt darbu, kas orientēts uz cilvēka vajadzībām, taču arvien lielāka uzmanība tiek pievērsta darba mērķim un nozīmīgumam.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Šobrīd daudziem no mums šķiet, ka ir zudis līdzsvars uz šīs planētas. Mums ir jāatceras, ka esam savstarpēji saistīti. Ir jāatjauno līdzsvars mūsu attiecībās vienam ar otru, dzīvo planētu Zemi un tehnoloģijām.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Risinot nākotnes izaicinājumus, ir svarīgi atcerēties, ka izglītības uzdevums nav tikai reaģēt uz esošo situāciju. Tai ir jābūt soli priekšā, mācībām un zināšanām ieņemot nozīmīgu lomu tādas nākotnes veidošanā, kādu vēlamies redzēt.</a:t>
            </a:r>
          </a:p>
        </p:txBody>
      </p:sp>
      <p:sp>
        <p:nvSpPr>
          <p:cNvPr id="4" name="Slide Number Placeholder 3"/>
          <p:cNvSpPr>
            <a:spLocks noGrp="1"/>
          </p:cNvSpPr>
          <p:nvPr>
            <p:ph type="sldNum" sz="quarter" idx="5"/>
          </p:nvPr>
        </p:nvSpPr>
        <p:spPr/>
        <p:txBody>
          <a:bodyPr/>
          <a:lstStyle/>
          <a:p>
            <a:fld id="{4C7A47C0-6B20-45AB-AF7D-3A85F9D61194}" type="slidenum">
              <a:rPr lang="en-US" smtClean="0"/>
              <a:t>5</a:t>
            </a:fld>
            <a:endParaRPr lang="en-US"/>
          </a:p>
        </p:txBody>
      </p:sp>
    </p:spTree>
    <p:extLst>
      <p:ext uri="{BB962C8B-B14F-4D97-AF65-F5344CB8AC3E}">
        <p14:creationId xmlns:p14="http://schemas.microsoft.com/office/powerpoint/2010/main" val="283043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Komisijas ziņojumā ir ierosināts — labākais veids, kā atjaunināt izglītību, ir veidot </a:t>
            </a:r>
            <a:r>
              <a:rPr lang="lv-LV" sz="1200" b="1" kern="1200" dirty="0">
                <a:solidFill>
                  <a:schemeClr val="tx1"/>
                </a:solidFill>
                <a:effectLst/>
                <a:latin typeface="+mn-lt"/>
                <a:ea typeface="+mn-ea"/>
                <a:cs typeface="+mn-cs"/>
              </a:rPr>
              <a:t>jaunu sabiedrisko līgumu izglītības jomā</a:t>
            </a:r>
            <a:r>
              <a:rPr lang="lv-LV" sz="1200" kern="1200" dirty="0">
                <a:solidFill>
                  <a:schemeClr val="tx1"/>
                </a:solidFill>
                <a:effectLst/>
                <a:latin typeface="+mn-lt"/>
                <a:ea typeface="+mn-ea"/>
                <a:cs typeface="+mn-cs"/>
              </a:rPr>
              <a:t>, kas spētu vērst par labu pagātnes netaisnības, vienlaikus pārveidojot nākotni.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Tas nozīmē, ka ir nepieciešams pārskatīt mūsu — kā sabiedrības — netiešās vienošanās par to, kā sadarboties mācību un zināšanu organizēšanas procesā kopēja labuma vārdā.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Mums ir jāpārlūko pamatvērtības jeb </a:t>
            </a:r>
            <a:r>
              <a:rPr lang="lv-LV" sz="1200" b="1" kern="1200" dirty="0">
                <a:solidFill>
                  <a:schemeClr val="tx1"/>
                </a:solidFill>
                <a:effectLst/>
                <a:latin typeface="+mn-lt"/>
                <a:ea typeface="+mn-ea"/>
                <a:cs typeface="+mn-cs"/>
              </a:rPr>
              <a:t>pamatprincipi</a:t>
            </a:r>
            <a:r>
              <a:rPr lang="lv-LV" sz="1200" kern="1200" dirty="0">
                <a:solidFill>
                  <a:schemeClr val="tx1"/>
                </a:solidFill>
                <a:effectLst/>
                <a:latin typeface="+mn-lt"/>
                <a:ea typeface="+mn-ea"/>
                <a:cs typeface="+mn-cs"/>
              </a:rPr>
              <a:t>, uz kuriem balstās mūsu izglītības sistēmas. Tas nozīmē:</a:t>
            </a:r>
          </a:p>
          <a:p>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a:t>
            </a:r>
            <a:r>
              <a:rPr lang="lv-LV" sz="1200" kern="1200" baseline="0" dirty="0">
                <a:solidFill>
                  <a:schemeClr val="tx1"/>
                </a:solidFill>
                <a:effectLst/>
                <a:latin typeface="+mn-lt"/>
                <a:ea typeface="+mn-ea"/>
                <a:cs typeface="+mn-cs"/>
              </a:rPr>
              <a:t> </a:t>
            </a:r>
            <a:r>
              <a:rPr lang="lv-LV" sz="1200" kern="1200" dirty="0">
                <a:solidFill>
                  <a:schemeClr val="tx1"/>
                </a:solidFill>
                <a:effectLst/>
                <a:latin typeface="+mn-lt"/>
                <a:ea typeface="+mn-ea"/>
                <a:cs typeface="+mn-cs"/>
              </a:rPr>
              <a:t>nerimstoši apliecināt, ka pastāv tiesības uz izglītību visas dzīves garumā, un sasaistīt tiesības uz izglītību ar tiesībām uz informāciju, zinātni, līdzdalību un piekļuvi internetam,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a:t>
            </a:r>
            <a:r>
              <a:rPr lang="lv-LV" sz="1200" kern="1200" baseline="0" dirty="0">
                <a:solidFill>
                  <a:schemeClr val="tx1"/>
                </a:solidFill>
                <a:effectLst/>
                <a:latin typeface="+mn-lt"/>
                <a:ea typeface="+mn-ea"/>
                <a:cs typeface="+mn-cs"/>
              </a:rPr>
              <a:t> </a:t>
            </a:r>
            <a:r>
              <a:rPr lang="lv-LV" sz="1200" kern="1200" dirty="0">
                <a:solidFill>
                  <a:schemeClr val="tx1"/>
                </a:solidFill>
                <a:effectLst/>
                <a:latin typeface="+mn-lt"/>
                <a:ea typeface="+mn-ea"/>
                <a:cs typeface="+mn-cs"/>
              </a:rPr>
              <a:t>atkārtoti apliecināt, ka izglītība ir sabiedrisks mērķis un kopējs labums.</a:t>
            </a:r>
          </a:p>
          <a:p>
            <a:pPr lvl="0"/>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Mums ir jāpārskata </a:t>
            </a:r>
            <a:r>
              <a:rPr lang="lv-LV" sz="1200" b="1" kern="1200" dirty="0">
                <a:solidFill>
                  <a:schemeClr val="tx1"/>
                </a:solidFill>
                <a:effectLst/>
                <a:latin typeface="+mn-lt"/>
                <a:ea typeface="+mn-ea"/>
                <a:cs typeface="+mn-cs"/>
              </a:rPr>
              <a:t>mācību procesa organizēšana</a:t>
            </a:r>
            <a:r>
              <a:rPr lang="lv-LV" sz="1200" kern="1200" dirty="0">
                <a:solidFill>
                  <a:schemeClr val="tx1"/>
                </a:solidFill>
                <a:effectLst/>
                <a:latin typeface="+mn-lt"/>
                <a:ea typeface="+mn-ea"/>
                <a:cs typeface="+mn-cs"/>
              </a:rPr>
              <a:t>, t. i., izglītības sistēmu uzbūve un veids, kā organizējam skolas, universitātes un visas izglītības ieguves vietas un laikus.</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Jauna sabiedriskā līguma veidošana izglītības jomā nozīmē aplūkot </a:t>
            </a:r>
            <a:r>
              <a:rPr lang="lv-LV" sz="1200" b="1" kern="1200" dirty="0">
                <a:solidFill>
                  <a:schemeClr val="tx1"/>
                </a:solidFill>
                <a:effectLst/>
                <a:latin typeface="+mn-lt"/>
                <a:ea typeface="+mn-ea"/>
                <a:cs typeface="+mn-cs"/>
              </a:rPr>
              <a:t>rīcību un dalībniekus</a:t>
            </a:r>
            <a:r>
              <a:rPr lang="lv-LV" sz="1200" kern="1200" dirty="0">
                <a:solidFill>
                  <a:schemeClr val="tx1"/>
                </a:solidFill>
                <a:effectLst/>
                <a:latin typeface="+mn-lt"/>
                <a:ea typeface="+mn-ea"/>
                <a:cs typeface="+mn-cs"/>
              </a:rPr>
              <a:t>, t. i., metodes, kā mēs veidojam, saglabājam un uzlabojam izglītību, kā arī to, kuri sabiedrības dalībnieki ir iesaistīti šajos kopīgajos centienos. </a:t>
            </a:r>
          </a:p>
        </p:txBody>
      </p:sp>
      <p:sp>
        <p:nvSpPr>
          <p:cNvPr id="4" name="Slide Number Placeholder 3"/>
          <p:cNvSpPr>
            <a:spLocks noGrp="1"/>
          </p:cNvSpPr>
          <p:nvPr>
            <p:ph type="sldNum" sz="quarter" idx="5"/>
          </p:nvPr>
        </p:nvSpPr>
        <p:spPr/>
        <p:txBody>
          <a:bodyPr/>
          <a:lstStyle/>
          <a:p>
            <a:fld id="{4C7A47C0-6B20-45AB-AF7D-3A85F9D61194}" type="slidenum">
              <a:rPr lang="en-US" smtClean="0"/>
              <a:t>6</a:t>
            </a:fld>
            <a:endParaRPr lang="en-US"/>
          </a:p>
        </p:txBody>
      </p:sp>
    </p:spTree>
    <p:extLst>
      <p:ext uri="{BB962C8B-B14F-4D97-AF65-F5344CB8AC3E}">
        <p14:creationId xmlns:p14="http://schemas.microsoft.com/office/powerpoint/2010/main" val="140921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Izglītības jaunā sabiedriskā līguma pamatā ir ideja, ka izglītībai ir jāpalīdz mums </a:t>
            </a:r>
            <a:r>
              <a:rPr lang="lv-LV" sz="1200" b="1" kern="1200" dirty="0">
                <a:solidFill>
                  <a:schemeClr val="tx1"/>
                </a:solidFill>
                <a:effectLst/>
                <a:latin typeface="+mn-lt"/>
                <a:ea typeface="+mn-ea"/>
                <a:cs typeface="+mn-cs"/>
              </a:rPr>
              <a:t>veidot jaunu redzējumu par mūsu kopīgo nākotni</a:t>
            </a:r>
            <a:r>
              <a:rPr lang="lv-LV" sz="1200" kern="1200" dirty="0">
                <a:solidFill>
                  <a:schemeClr val="tx1"/>
                </a:solidFill>
                <a:effectLst/>
                <a:latin typeface="+mn-lt"/>
                <a:ea typeface="+mn-ea"/>
                <a:cs typeface="+mn-cs"/>
              </a:rPr>
              <a:t>.</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Ziņojumā tiek aicināts pārskatīt:</a:t>
            </a:r>
          </a:p>
          <a:p>
            <a:endParaRPr lang="lv-LV"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Kāpēc mēs mācāmies</a:t>
            </a:r>
            <a:r>
              <a:rPr lang="lv-LV" sz="1200" kern="1200" dirty="0">
                <a:solidFill>
                  <a:schemeClr val="tx1"/>
                </a:solidFill>
                <a:effectLst/>
                <a:latin typeface="+mn-lt"/>
                <a:ea typeface="+mn-ea"/>
                <a:cs typeface="+mn-cs"/>
              </a:rPr>
              <a:t>; kāds ir izglītības mērķis.                                                                                                                                                                                                                      </a:t>
            </a:r>
          </a:p>
          <a:p>
            <a:pPr marL="0" lvl="0" indent="0">
              <a:buFont typeface="Arial" panose="020B0604020202020204" pitchFamily="34" charset="0"/>
              <a:buNone/>
            </a:pPr>
            <a:r>
              <a:rPr lang="lv-LV" sz="1200" kern="1200" dirty="0">
                <a:solidFill>
                  <a:schemeClr val="tx1"/>
                </a:solidFill>
                <a:effectLst/>
                <a:latin typeface="+mn-lt"/>
                <a:ea typeface="+mn-ea"/>
                <a:cs typeface="+mn-cs"/>
              </a:rPr>
              <a:t>Tā vietā, lai izglītībā galveno uzmanību veltītu nacionālā pilsoniskuma un ekonomiskās attīstības centieniem, ziņojumā tiek aicināts attīstīt individuālās un kolektīvās spējas, lai mēs spētu īstenot pārveidi. Izglītības uzmanības centrā ir jāliek atbalsts indivīdiem, kopienām un valstīm, lai īstenotu transformējošas pārmaiņas gan vietējā, gan valsts, gan arī globālā līmenī;</a:t>
            </a:r>
          </a:p>
          <a:p>
            <a:pPr lvl="0"/>
            <a:endParaRPr lang="lv-LV"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Ko mēs mācāmies</a:t>
            </a:r>
            <a:r>
              <a:rPr lang="lv-LV" sz="1200" kern="1200" dirty="0">
                <a:solidFill>
                  <a:schemeClr val="tx1"/>
                </a:solidFill>
                <a:effectLst/>
                <a:latin typeface="+mn-lt"/>
                <a:ea typeface="+mn-ea"/>
                <a:cs typeface="+mn-cs"/>
              </a:rPr>
              <a:t>; kāds ir mācību saturs un mācību procesa organizācija.</a:t>
            </a:r>
          </a:p>
          <a:p>
            <a:pPr marL="0" lvl="0" indent="0">
              <a:buFont typeface="Arial" panose="020B0604020202020204" pitchFamily="34" charset="0"/>
              <a:buNone/>
            </a:pPr>
            <a:r>
              <a:rPr lang="lv-LV" sz="1200" kern="1200" dirty="0">
                <a:solidFill>
                  <a:schemeClr val="tx1"/>
                </a:solidFill>
                <a:effectLst/>
                <a:latin typeface="+mn-lt"/>
                <a:ea typeface="+mn-ea"/>
                <a:cs typeface="+mn-cs"/>
              </a:rPr>
              <a:t>Pārāk bieži esošajās mācību programmās zināšanas tiek pakārtotas atsevišķiem mācību priekšmetiem, kuriem nav reālas saistības ar ikdienas dzīvi un mūsdienu problēmām.  Tā vietā mācību programmās un izvirzītajos mērķos uzsvars ir jāliek uz ekoloģijas, starpkultūru un starpnozaru mācīšanos;</a:t>
            </a:r>
          </a:p>
          <a:p>
            <a:pPr lvl="0"/>
            <a:endParaRPr lang="lv-LV"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Kā mēs mācām un mācāmies</a:t>
            </a:r>
            <a:r>
              <a:rPr lang="lv-LV" sz="1200" kern="1200" dirty="0">
                <a:solidFill>
                  <a:schemeClr val="tx1"/>
                </a:solidFill>
                <a:effectLst/>
                <a:latin typeface="+mn-lt"/>
                <a:ea typeface="+mn-ea"/>
                <a:cs typeface="+mn-cs"/>
              </a:rPr>
              <a:t>; kādas ir mācību un mācīšanas metodes. </a:t>
            </a:r>
          </a:p>
          <a:p>
            <a:pPr marL="0" lvl="0" indent="0">
              <a:buFont typeface="Arial" panose="020B0604020202020204" pitchFamily="34" charset="0"/>
              <a:buNone/>
            </a:pPr>
            <a:r>
              <a:rPr lang="lv-LV" sz="1200" kern="1200" dirty="0">
                <a:solidFill>
                  <a:schemeClr val="tx1"/>
                </a:solidFill>
                <a:effectLst/>
                <a:latin typeface="+mn-lt"/>
                <a:ea typeface="+mn-ea"/>
                <a:cs typeface="+mn-cs"/>
              </a:rPr>
              <a:t>Mums ir jāstiprina uz sadarbību orientētas mācību metodes, mācīšana un mācīšanās, kā arī nozīmīgs un jēgpilns mācību rezultātu novērtējums;</a:t>
            </a:r>
          </a:p>
          <a:p>
            <a:pPr lvl="0"/>
            <a:endParaRPr lang="lv-LV"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Kā mēs organizējam mācību vidi</a:t>
            </a:r>
            <a:r>
              <a:rPr lang="lv-LV" sz="1200" kern="1200" dirty="0">
                <a:solidFill>
                  <a:schemeClr val="tx1"/>
                </a:solidFill>
                <a:effectLst/>
                <a:latin typeface="+mn-lt"/>
                <a:ea typeface="+mn-ea"/>
                <a:cs typeface="+mn-cs"/>
              </a:rPr>
              <a:t>. </a:t>
            </a:r>
          </a:p>
          <a:p>
            <a:pPr marL="0" lvl="0" indent="0">
              <a:buFont typeface="Arial" panose="020B0604020202020204" pitchFamily="34" charset="0"/>
              <a:buNone/>
            </a:pPr>
            <a:r>
              <a:rPr lang="lv-LV" sz="1200" kern="1200" dirty="0">
                <a:solidFill>
                  <a:schemeClr val="tx1"/>
                </a:solidFill>
                <a:effectLst/>
                <a:latin typeface="+mn-lt"/>
                <a:ea typeface="+mn-ea"/>
                <a:cs typeface="+mn-cs"/>
              </a:rPr>
              <a:t>Skolas ir jāaizsargā kā unikālas mācību vides un jāpārveido, lai tās kalpotu par pamatelementu plašākās izglītības ekosistēmās un mācību vietu tīklos.</a:t>
            </a:r>
          </a:p>
          <a:p>
            <a:pPr marL="171450" indent="-171450">
              <a:buFont typeface="Arial" panose="020B0604020202020204" pitchFamily="34" charset="0"/>
              <a:buChar char="•"/>
            </a:pPr>
            <a:endParaRPr lang="en-US" noProof="0" dirty="0"/>
          </a:p>
        </p:txBody>
      </p:sp>
      <p:sp>
        <p:nvSpPr>
          <p:cNvPr id="4" name="Slide Number Placeholder 3"/>
          <p:cNvSpPr>
            <a:spLocks noGrp="1"/>
          </p:cNvSpPr>
          <p:nvPr>
            <p:ph type="sldNum" sz="quarter" idx="5"/>
          </p:nvPr>
        </p:nvSpPr>
        <p:spPr/>
        <p:txBody>
          <a:bodyPr/>
          <a:lstStyle/>
          <a:p>
            <a:fld id="{4C7A47C0-6B20-45AB-AF7D-3A85F9D61194}" type="slidenum">
              <a:rPr lang="en-US" smtClean="0"/>
              <a:t>7</a:t>
            </a:fld>
            <a:endParaRPr lang="en-US"/>
          </a:p>
        </p:txBody>
      </p:sp>
    </p:spTree>
    <p:extLst>
      <p:ext uri="{BB962C8B-B14F-4D97-AF65-F5344CB8AC3E}">
        <p14:creationId xmlns:p14="http://schemas.microsoft.com/office/powerpoint/2010/main" val="366078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Ziņojumā ir ietverta virkne augsta līmeņa ieteikumu attiecībā uz </a:t>
            </a:r>
            <a:r>
              <a:rPr lang="lv-LV" sz="1200" b="1" kern="1200" dirty="0">
                <a:solidFill>
                  <a:schemeClr val="tx1"/>
                </a:solidFill>
                <a:effectLst/>
                <a:latin typeface="+mn-lt"/>
                <a:ea typeface="+mn-ea"/>
                <a:cs typeface="+mn-cs"/>
              </a:rPr>
              <a:t>planētu un vidi</a:t>
            </a:r>
            <a:r>
              <a:rPr lang="lv-LV" sz="1200" kern="1200" dirty="0">
                <a:solidFill>
                  <a:schemeClr val="tx1"/>
                </a:solidFill>
                <a:effectLst/>
                <a:latin typeface="+mn-lt"/>
                <a:ea typeface="+mn-ea"/>
                <a:cs typeface="+mn-cs"/>
              </a:rPr>
              <a:t>.</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Parasti klimata pārmaiņas visvairāk paātrina tieši izglītotākie iedzīvotāji un valstis.  Ar to ir domāti ekonomikas modeļi, kuros pirmajā vietā ir īstermiņa ieguvumi un pārmērīgs patērnieciskums, kā arī alkatīgs individuālisms, konkurence un empātijas trūkums, kas raksturo pārāk daudzas mūsu sabiedrības visā pasaulē.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Ja būt izglītotam nozīmē dzīvot pēc neilgtspējīgiem principiem, mums ir jāmaina pati izglītības ideja, pārdomājot, kāda ir izglītības patiesā loma. </a:t>
            </a:r>
          </a:p>
          <a:p>
            <a:r>
              <a:rPr lang="lv-LV" sz="1200" kern="1200" dirty="0">
                <a:solidFill>
                  <a:schemeClr val="tx1"/>
                </a:solidFill>
                <a:effectLst/>
                <a:latin typeface="+mn-lt"/>
                <a:ea typeface="+mn-ea"/>
                <a:cs typeface="+mn-cs"/>
              </a:rPr>
              <a:t>Tas nozīmē atjaunot līdzsvaru ne tikai attiecībās ar dabu, bet arī vienam ar otru.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Lai varētu īstenot ilgtermiņa pasākumus klimata pārmaiņu un vides postījumu apturēšanai, ir nepieciešams radikāli mainīt veidu, kā mēs uztveram attiecības ar mūsu planētu.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Spēju dzīvot harmonijā ar dabu — ņemt ne vairāk, ne mazāk, kā ir nepieciešams savai un kopējai labklājībai, — var apgūt izglītības procesā.  Lai novērstu ekoloģisko krīzi, kuru piedzīvojam, ir nepieciešamas mācību programmas, kas pašos pamatos pārorientē cilvēku vietu pasaulē. </a:t>
            </a:r>
          </a:p>
        </p:txBody>
      </p:sp>
      <p:sp>
        <p:nvSpPr>
          <p:cNvPr id="4" name="Slide Number Placeholder 3"/>
          <p:cNvSpPr>
            <a:spLocks noGrp="1"/>
          </p:cNvSpPr>
          <p:nvPr>
            <p:ph type="sldNum" sz="quarter" idx="5"/>
          </p:nvPr>
        </p:nvSpPr>
        <p:spPr/>
        <p:txBody>
          <a:bodyPr/>
          <a:lstStyle/>
          <a:p>
            <a:fld id="{4C7A47C0-6B20-45AB-AF7D-3A85F9D61194}" type="slidenum">
              <a:rPr lang="en-US" smtClean="0"/>
              <a:t>8</a:t>
            </a:fld>
            <a:endParaRPr lang="en-US"/>
          </a:p>
        </p:txBody>
      </p:sp>
    </p:spTree>
    <p:extLst>
      <p:ext uri="{BB962C8B-B14F-4D97-AF65-F5344CB8AC3E}">
        <p14:creationId xmlns:p14="http://schemas.microsoft.com/office/powerpoint/2010/main" val="357044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Ziņojumā ietverta arī virkne augsta līmeņa ieteikumu attiecībā uz </a:t>
            </a:r>
            <a:r>
              <a:rPr lang="lv-LV" sz="1200" b="1" kern="1200" dirty="0">
                <a:solidFill>
                  <a:schemeClr val="tx1"/>
                </a:solidFill>
                <a:effectLst/>
                <a:latin typeface="+mn-lt"/>
                <a:ea typeface="+mn-ea"/>
                <a:cs typeface="+mn-cs"/>
              </a:rPr>
              <a:t>tehnoloģijām</a:t>
            </a:r>
            <a:r>
              <a:rPr lang="lv-LV" sz="1200" kern="1200" dirty="0">
                <a:solidFill>
                  <a:schemeClr val="tx1"/>
                </a:solidFill>
                <a:effectLst/>
                <a:latin typeface="+mn-lt"/>
                <a:ea typeface="+mn-ea"/>
                <a:cs typeface="+mn-cs"/>
              </a:rPr>
              <a:t>.</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Tajā ir atzinīgi novērtēti tehnoloģiskās pārveides sniegtie solījumi, vienlaikus brīdinot, ka nekritiskā tehnoloģiju pieņemšana pārlieku bieži bīstami attālina mūs vienu no otra, savukārt daudzus citus sabiedrības locekļus — atstumj.</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Ziņojumā ir pausts aicinājums izglītības iestādēm attīstīt digitālās kompetences.</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Mācību programmām ir jāpalīdz skolotājiem un izglītojamajiem izprast, kāda ir digitālo tehnoloģiju funkcija un ietekme, un kopīgi vienoties, kā tās izmantot un kādiem nolūkiem.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Ir skaidrs, ka digitālajiem rīkiem ir nozīmīga loma, jo tie veicina skolēnu un studentu radošās izpausmes un saziņu, tomēr digitālās tehnoloģijas nevar un nedrīkst aizvietot skolu klātienē un mācīšanos kopā ar citiem un no citiem.</a:t>
            </a:r>
          </a:p>
        </p:txBody>
      </p:sp>
      <p:sp>
        <p:nvSpPr>
          <p:cNvPr id="4" name="Slide Number Placeholder 3"/>
          <p:cNvSpPr>
            <a:spLocks noGrp="1"/>
          </p:cNvSpPr>
          <p:nvPr>
            <p:ph type="sldNum" sz="quarter" idx="5"/>
          </p:nvPr>
        </p:nvSpPr>
        <p:spPr/>
        <p:txBody>
          <a:bodyPr/>
          <a:lstStyle/>
          <a:p>
            <a:fld id="{4C7A47C0-6B20-45AB-AF7D-3A85F9D61194}" type="slidenum">
              <a:rPr lang="en-US" smtClean="0"/>
              <a:t>9</a:t>
            </a:fld>
            <a:endParaRPr lang="en-US"/>
          </a:p>
        </p:txBody>
      </p:sp>
    </p:spTree>
    <p:extLst>
      <p:ext uri="{BB962C8B-B14F-4D97-AF65-F5344CB8AC3E}">
        <p14:creationId xmlns:p14="http://schemas.microsoft.com/office/powerpoint/2010/main" val="402242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63094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5" name="Holder 5"/>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290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9197" y="979654"/>
            <a:ext cx="11013607" cy="382541"/>
          </a:xfrm>
        </p:spPr>
        <p:txBody>
          <a:bodyPr lIns="0" tIns="0" rIns="0" bIns="0"/>
          <a:lstStyle>
            <a:lvl1pPr>
              <a:defRPr sz="2486" b="0" i="0">
                <a:solidFill>
                  <a:srgbClr val="002953"/>
                </a:solidFill>
                <a:latin typeface="Myriad Pro"/>
                <a:cs typeface="Myriad P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5" name="Holder 5"/>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311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89197" y="979654"/>
            <a:ext cx="11013607" cy="382541"/>
          </a:xfrm>
        </p:spPr>
        <p:txBody>
          <a:bodyPr lIns="0" tIns="0" rIns="0" bIns="0"/>
          <a:lstStyle>
            <a:lvl1pPr>
              <a:defRPr sz="2486" b="0" i="0">
                <a:solidFill>
                  <a:srgbClr val="002953"/>
                </a:solidFill>
                <a:latin typeface="Myriad Pro"/>
                <a:cs typeface="Myriad Pro"/>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6" name="Holder 6"/>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678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89197" y="979654"/>
            <a:ext cx="11013607" cy="382541"/>
          </a:xfrm>
        </p:spPr>
        <p:txBody>
          <a:bodyPr lIns="0" tIns="0" rIns="0" bIns="0"/>
          <a:lstStyle>
            <a:lvl1pPr>
              <a:defRPr sz="2486" b="0" i="0">
                <a:solidFill>
                  <a:srgbClr val="002953"/>
                </a:solidFill>
                <a:latin typeface="Myriad Pro"/>
                <a:cs typeface="Myriad Pro"/>
              </a:defRPr>
            </a:lvl1pPr>
          </a:lstStyle>
          <a:p>
            <a:endParaRPr/>
          </a:p>
        </p:txBody>
      </p:sp>
      <p:sp>
        <p:nvSpPr>
          <p:cNvPr id="3" name="Holder 3"/>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4" name="Holder 4"/>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3750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3" name="Holder 3"/>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98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FF9FE"/>
          </a:solidFill>
        </p:spPr>
        <p:txBody>
          <a:bodyPr wrap="square" lIns="0" tIns="0" rIns="0" bIns="0" rtlCol="0"/>
          <a:lstStyle/>
          <a:p>
            <a:endParaRPr sz="1092"/>
          </a:p>
        </p:txBody>
      </p:sp>
      <p:sp>
        <p:nvSpPr>
          <p:cNvPr id="17" name="bg object 17"/>
          <p:cNvSpPr/>
          <p:nvPr/>
        </p:nvSpPr>
        <p:spPr>
          <a:xfrm>
            <a:off x="1714500" y="6555914"/>
            <a:ext cx="4914924" cy="0"/>
          </a:xfrm>
          <a:custGeom>
            <a:avLst/>
            <a:gdLst/>
            <a:ahLst/>
            <a:cxnLst/>
            <a:rect l="l" t="t" r="r" b="b"/>
            <a:pathLst>
              <a:path w="8104505">
                <a:moveTo>
                  <a:pt x="0" y="0"/>
                </a:moveTo>
                <a:lnTo>
                  <a:pt x="8104465" y="0"/>
                </a:lnTo>
              </a:path>
            </a:pathLst>
          </a:custGeom>
          <a:ln w="5235">
            <a:solidFill>
              <a:srgbClr val="565D66"/>
            </a:solidFill>
          </a:ln>
        </p:spPr>
        <p:txBody>
          <a:bodyPr wrap="square" lIns="0" tIns="0" rIns="0" bIns="0" rtlCol="0"/>
          <a:lstStyle/>
          <a:p>
            <a:endParaRPr sz="1092"/>
          </a:p>
        </p:txBody>
      </p:sp>
      <p:sp>
        <p:nvSpPr>
          <p:cNvPr id="18" name="bg object 18"/>
          <p:cNvSpPr/>
          <p:nvPr/>
        </p:nvSpPr>
        <p:spPr>
          <a:xfrm>
            <a:off x="11487150" y="6555914"/>
            <a:ext cx="705103" cy="0"/>
          </a:xfrm>
          <a:custGeom>
            <a:avLst/>
            <a:gdLst/>
            <a:ahLst/>
            <a:cxnLst/>
            <a:rect l="l" t="t" r="r" b="b"/>
            <a:pathLst>
              <a:path w="1162684">
                <a:moveTo>
                  <a:pt x="0" y="0"/>
                </a:moveTo>
                <a:lnTo>
                  <a:pt x="1162268" y="0"/>
                </a:lnTo>
              </a:path>
            </a:pathLst>
          </a:custGeom>
          <a:ln w="5235">
            <a:solidFill>
              <a:srgbClr val="565D66"/>
            </a:solidFill>
          </a:ln>
        </p:spPr>
        <p:txBody>
          <a:bodyPr wrap="square" lIns="0" tIns="0" rIns="0" bIns="0" rtlCol="0"/>
          <a:lstStyle/>
          <a:p>
            <a:endParaRPr sz="1092"/>
          </a:p>
        </p:txBody>
      </p:sp>
      <p:sp>
        <p:nvSpPr>
          <p:cNvPr id="19" name="bg object 19"/>
          <p:cNvSpPr/>
          <p:nvPr/>
        </p:nvSpPr>
        <p:spPr>
          <a:xfrm>
            <a:off x="228906" y="6409634"/>
            <a:ext cx="1365150" cy="289569"/>
          </a:xfrm>
          <a:custGeom>
            <a:avLst/>
            <a:gdLst/>
            <a:ahLst/>
            <a:cxnLst/>
            <a:rect l="l" t="t" r="r" b="b"/>
            <a:pathLst>
              <a:path w="2251075" h="477520">
                <a:moveTo>
                  <a:pt x="454621" y="308914"/>
                </a:moveTo>
                <a:lnTo>
                  <a:pt x="454456" y="308914"/>
                </a:lnTo>
                <a:lnTo>
                  <a:pt x="454456" y="189534"/>
                </a:lnTo>
                <a:lnTo>
                  <a:pt x="448284" y="189534"/>
                </a:lnTo>
                <a:lnTo>
                  <a:pt x="448284" y="308914"/>
                </a:lnTo>
                <a:lnTo>
                  <a:pt x="448284" y="311454"/>
                </a:lnTo>
                <a:lnTo>
                  <a:pt x="454621" y="311454"/>
                </a:lnTo>
                <a:lnTo>
                  <a:pt x="454621" y="308914"/>
                </a:lnTo>
                <a:close/>
              </a:path>
              <a:path w="2251075" h="477520">
                <a:moveTo>
                  <a:pt x="2250732" y="0"/>
                </a:moveTo>
                <a:lnTo>
                  <a:pt x="2240788" y="0"/>
                </a:lnTo>
                <a:lnTo>
                  <a:pt x="2240788" y="9944"/>
                </a:lnTo>
                <a:lnTo>
                  <a:pt x="2240788" y="467055"/>
                </a:lnTo>
                <a:lnTo>
                  <a:pt x="652970" y="467055"/>
                </a:lnTo>
                <a:lnTo>
                  <a:pt x="652970" y="383082"/>
                </a:lnTo>
                <a:lnTo>
                  <a:pt x="652970" y="370090"/>
                </a:lnTo>
                <a:lnTo>
                  <a:pt x="652970" y="9944"/>
                </a:lnTo>
                <a:lnTo>
                  <a:pt x="2240788" y="9944"/>
                </a:lnTo>
                <a:lnTo>
                  <a:pt x="2240788" y="0"/>
                </a:lnTo>
                <a:lnTo>
                  <a:pt x="513727" y="0"/>
                </a:lnTo>
                <a:lnTo>
                  <a:pt x="513727" y="370090"/>
                </a:lnTo>
                <a:lnTo>
                  <a:pt x="513727" y="383082"/>
                </a:lnTo>
                <a:lnTo>
                  <a:pt x="135458" y="383082"/>
                </a:lnTo>
                <a:lnTo>
                  <a:pt x="135458" y="370090"/>
                </a:lnTo>
                <a:lnTo>
                  <a:pt x="513727" y="370090"/>
                </a:lnTo>
                <a:lnTo>
                  <a:pt x="513727" y="0"/>
                </a:lnTo>
                <a:lnTo>
                  <a:pt x="496785" y="0"/>
                </a:lnTo>
                <a:lnTo>
                  <a:pt x="496785" y="347929"/>
                </a:lnTo>
                <a:lnTo>
                  <a:pt x="496785" y="360946"/>
                </a:lnTo>
                <a:lnTo>
                  <a:pt x="151739" y="360946"/>
                </a:lnTo>
                <a:lnTo>
                  <a:pt x="151739" y="347929"/>
                </a:lnTo>
                <a:lnTo>
                  <a:pt x="496785" y="347929"/>
                </a:lnTo>
                <a:lnTo>
                  <a:pt x="496785" y="0"/>
                </a:lnTo>
                <a:lnTo>
                  <a:pt x="479882" y="0"/>
                </a:lnTo>
                <a:lnTo>
                  <a:pt x="479882" y="139192"/>
                </a:lnTo>
                <a:lnTo>
                  <a:pt x="479882" y="153276"/>
                </a:lnTo>
                <a:lnTo>
                  <a:pt x="479856" y="325793"/>
                </a:lnTo>
                <a:lnTo>
                  <a:pt x="479856" y="338810"/>
                </a:lnTo>
                <a:lnTo>
                  <a:pt x="169316" y="338810"/>
                </a:lnTo>
                <a:lnTo>
                  <a:pt x="169316" y="325793"/>
                </a:lnTo>
                <a:lnTo>
                  <a:pt x="479856" y="325793"/>
                </a:lnTo>
                <a:lnTo>
                  <a:pt x="479856" y="153276"/>
                </a:lnTo>
                <a:lnTo>
                  <a:pt x="479844" y="161645"/>
                </a:lnTo>
                <a:lnTo>
                  <a:pt x="479844" y="174663"/>
                </a:lnTo>
                <a:lnTo>
                  <a:pt x="462915" y="174663"/>
                </a:lnTo>
                <a:lnTo>
                  <a:pt x="462915" y="182613"/>
                </a:lnTo>
                <a:lnTo>
                  <a:pt x="462267" y="192392"/>
                </a:lnTo>
                <a:lnTo>
                  <a:pt x="462267" y="318681"/>
                </a:lnTo>
                <a:lnTo>
                  <a:pt x="440143" y="318681"/>
                </a:lnTo>
                <a:lnTo>
                  <a:pt x="440143" y="274739"/>
                </a:lnTo>
                <a:lnTo>
                  <a:pt x="440143" y="222986"/>
                </a:lnTo>
                <a:lnTo>
                  <a:pt x="440143" y="182613"/>
                </a:lnTo>
                <a:lnTo>
                  <a:pt x="462915" y="182613"/>
                </a:lnTo>
                <a:lnTo>
                  <a:pt x="462915" y="174663"/>
                </a:lnTo>
                <a:lnTo>
                  <a:pt x="410197" y="174663"/>
                </a:lnTo>
                <a:lnTo>
                  <a:pt x="410197" y="222986"/>
                </a:lnTo>
                <a:lnTo>
                  <a:pt x="402069" y="222986"/>
                </a:lnTo>
                <a:lnTo>
                  <a:pt x="402069" y="189458"/>
                </a:lnTo>
                <a:lnTo>
                  <a:pt x="396519" y="189458"/>
                </a:lnTo>
                <a:lnTo>
                  <a:pt x="396519" y="308927"/>
                </a:lnTo>
                <a:lnTo>
                  <a:pt x="397014" y="311518"/>
                </a:lnTo>
                <a:lnTo>
                  <a:pt x="402069" y="311518"/>
                </a:lnTo>
                <a:lnTo>
                  <a:pt x="402069" y="274739"/>
                </a:lnTo>
                <a:lnTo>
                  <a:pt x="410197" y="274739"/>
                </a:lnTo>
                <a:lnTo>
                  <a:pt x="410197" y="318681"/>
                </a:lnTo>
                <a:lnTo>
                  <a:pt x="388696" y="318681"/>
                </a:lnTo>
                <a:lnTo>
                  <a:pt x="388950" y="311518"/>
                </a:lnTo>
                <a:lnTo>
                  <a:pt x="389051" y="222986"/>
                </a:lnTo>
                <a:lnTo>
                  <a:pt x="389051" y="182613"/>
                </a:lnTo>
                <a:lnTo>
                  <a:pt x="409879" y="182613"/>
                </a:lnTo>
                <a:lnTo>
                  <a:pt x="410095" y="189458"/>
                </a:lnTo>
                <a:lnTo>
                  <a:pt x="410197" y="222986"/>
                </a:lnTo>
                <a:lnTo>
                  <a:pt x="410197" y="174663"/>
                </a:lnTo>
                <a:lnTo>
                  <a:pt x="359410" y="174663"/>
                </a:lnTo>
                <a:lnTo>
                  <a:pt x="359410" y="182295"/>
                </a:lnTo>
                <a:lnTo>
                  <a:pt x="359181" y="189458"/>
                </a:lnTo>
                <a:lnTo>
                  <a:pt x="359092" y="222986"/>
                </a:lnTo>
                <a:lnTo>
                  <a:pt x="350634" y="222986"/>
                </a:lnTo>
                <a:lnTo>
                  <a:pt x="350634" y="189458"/>
                </a:lnTo>
                <a:lnTo>
                  <a:pt x="346062" y="189458"/>
                </a:lnTo>
                <a:lnTo>
                  <a:pt x="346392" y="192392"/>
                </a:lnTo>
                <a:lnTo>
                  <a:pt x="346392" y="222999"/>
                </a:lnTo>
                <a:lnTo>
                  <a:pt x="348373" y="233832"/>
                </a:lnTo>
                <a:lnTo>
                  <a:pt x="352831" y="249428"/>
                </a:lnTo>
                <a:lnTo>
                  <a:pt x="357085" y="265341"/>
                </a:lnTo>
                <a:lnTo>
                  <a:pt x="359079" y="279488"/>
                </a:lnTo>
                <a:lnTo>
                  <a:pt x="359092" y="318681"/>
                </a:lnTo>
                <a:lnTo>
                  <a:pt x="337616" y="318681"/>
                </a:lnTo>
                <a:lnTo>
                  <a:pt x="337858" y="311518"/>
                </a:lnTo>
                <a:lnTo>
                  <a:pt x="337934" y="274739"/>
                </a:lnTo>
                <a:lnTo>
                  <a:pt x="346392" y="274739"/>
                </a:lnTo>
                <a:lnTo>
                  <a:pt x="346392" y="311200"/>
                </a:lnTo>
                <a:lnTo>
                  <a:pt x="350634" y="311518"/>
                </a:lnTo>
                <a:lnTo>
                  <a:pt x="350634" y="277507"/>
                </a:lnTo>
                <a:lnTo>
                  <a:pt x="350189" y="274739"/>
                </a:lnTo>
                <a:lnTo>
                  <a:pt x="348653" y="265112"/>
                </a:lnTo>
                <a:lnTo>
                  <a:pt x="344182" y="249034"/>
                </a:lnTo>
                <a:lnTo>
                  <a:pt x="339928" y="233019"/>
                </a:lnTo>
                <a:lnTo>
                  <a:pt x="337934" y="218427"/>
                </a:lnTo>
                <a:lnTo>
                  <a:pt x="337934" y="182943"/>
                </a:lnTo>
                <a:lnTo>
                  <a:pt x="348665" y="182613"/>
                </a:lnTo>
                <a:lnTo>
                  <a:pt x="359410" y="182295"/>
                </a:lnTo>
                <a:lnTo>
                  <a:pt x="359410" y="174663"/>
                </a:lnTo>
                <a:lnTo>
                  <a:pt x="311238" y="174663"/>
                </a:lnTo>
                <a:lnTo>
                  <a:pt x="311238" y="311518"/>
                </a:lnTo>
                <a:lnTo>
                  <a:pt x="311238" y="318681"/>
                </a:lnTo>
                <a:lnTo>
                  <a:pt x="290410" y="318681"/>
                </a:lnTo>
                <a:lnTo>
                  <a:pt x="290410" y="182613"/>
                </a:lnTo>
                <a:lnTo>
                  <a:pt x="308305" y="182613"/>
                </a:lnTo>
                <a:lnTo>
                  <a:pt x="308305" y="189458"/>
                </a:lnTo>
                <a:lnTo>
                  <a:pt x="299516" y="189458"/>
                </a:lnTo>
                <a:lnTo>
                  <a:pt x="299516" y="242506"/>
                </a:lnTo>
                <a:lnTo>
                  <a:pt x="308305" y="242506"/>
                </a:lnTo>
                <a:lnTo>
                  <a:pt x="308305" y="250012"/>
                </a:lnTo>
                <a:lnTo>
                  <a:pt x="299516" y="250012"/>
                </a:lnTo>
                <a:lnTo>
                  <a:pt x="299516" y="311518"/>
                </a:lnTo>
                <a:lnTo>
                  <a:pt x="311238" y="311518"/>
                </a:lnTo>
                <a:lnTo>
                  <a:pt x="311238" y="174663"/>
                </a:lnTo>
                <a:lnTo>
                  <a:pt x="260134" y="174663"/>
                </a:lnTo>
                <a:lnTo>
                  <a:pt x="260134" y="182613"/>
                </a:lnTo>
                <a:lnTo>
                  <a:pt x="260134" y="318681"/>
                </a:lnTo>
                <a:lnTo>
                  <a:pt x="253288" y="318681"/>
                </a:lnTo>
                <a:lnTo>
                  <a:pt x="245160" y="236880"/>
                </a:lnTo>
                <a:lnTo>
                  <a:pt x="245160" y="318681"/>
                </a:lnTo>
                <a:lnTo>
                  <a:pt x="238658" y="318681"/>
                </a:lnTo>
                <a:lnTo>
                  <a:pt x="238658" y="182613"/>
                </a:lnTo>
                <a:lnTo>
                  <a:pt x="245160" y="182613"/>
                </a:lnTo>
                <a:lnTo>
                  <a:pt x="253288" y="255333"/>
                </a:lnTo>
                <a:lnTo>
                  <a:pt x="253288" y="182613"/>
                </a:lnTo>
                <a:lnTo>
                  <a:pt x="260134" y="182613"/>
                </a:lnTo>
                <a:lnTo>
                  <a:pt x="260134" y="174663"/>
                </a:lnTo>
                <a:lnTo>
                  <a:pt x="209677" y="174663"/>
                </a:lnTo>
                <a:lnTo>
                  <a:pt x="209677" y="318681"/>
                </a:lnTo>
                <a:lnTo>
                  <a:pt x="187540" y="318681"/>
                </a:lnTo>
                <a:lnTo>
                  <a:pt x="187540" y="182613"/>
                </a:lnTo>
                <a:lnTo>
                  <a:pt x="195681" y="182613"/>
                </a:lnTo>
                <a:lnTo>
                  <a:pt x="195605" y="308927"/>
                </a:lnTo>
                <a:lnTo>
                  <a:pt x="195021" y="311518"/>
                </a:lnTo>
                <a:lnTo>
                  <a:pt x="200875" y="311518"/>
                </a:lnTo>
                <a:lnTo>
                  <a:pt x="200875" y="182613"/>
                </a:lnTo>
                <a:lnTo>
                  <a:pt x="209029" y="182613"/>
                </a:lnTo>
                <a:lnTo>
                  <a:pt x="209029" y="308927"/>
                </a:lnTo>
                <a:lnTo>
                  <a:pt x="209677" y="318681"/>
                </a:lnTo>
                <a:lnTo>
                  <a:pt x="209677" y="174663"/>
                </a:lnTo>
                <a:lnTo>
                  <a:pt x="169303" y="174663"/>
                </a:lnTo>
                <a:lnTo>
                  <a:pt x="169303" y="161645"/>
                </a:lnTo>
                <a:lnTo>
                  <a:pt x="479844" y="161645"/>
                </a:lnTo>
                <a:lnTo>
                  <a:pt x="479844" y="153263"/>
                </a:lnTo>
                <a:lnTo>
                  <a:pt x="454571" y="145542"/>
                </a:lnTo>
                <a:lnTo>
                  <a:pt x="454571" y="153263"/>
                </a:lnTo>
                <a:lnTo>
                  <a:pt x="417004" y="153263"/>
                </a:lnTo>
                <a:lnTo>
                  <a:pt x="324573" y="125590"/>
                </a:lnTo>
                <a:lnTo>
                  <a:pt x="232143" y="153263"/>
                </a:lnTo>
                <a:lnTo>
                  <a:pt x="194525" y="153263"/>
                </a:lnTo>
                <a:lnTo>
                  <a:pt x="324573" y="113525"/>
                </a:lnTo>
                <a:lnTo>
                  <a:pt x="454571" y="153263"/>
                </a:lnTo>
                <a:lnTo>
                  <a:pt x="454571" y="145542"/>
                </a:lnTo>
                <a:lnTo>
                  <a:pt x="349910" y="113525"/>
                </a:lnTo>
                <a:lnTo>
                  <a:pt x="324573" y="105778"/>
                </a:lnTo>
                <a:lnTo>
                  <a:pt x="169303" y="153263"/>
                </a:lnTo>
                <a:lnTo>
                  <a:pt x="169392" y="139192"/>
                </a:lnTo>
                <a:lnTo>
                  <a:pt x="324612" y="91744"/>
                </a:lnTo>
                <a:lnTo>
                  <a:pt x="479882" y="139192"/>
                </a:lnTo>
                <a:lnTo>
                  <a:pt x="479882" y="0"/>
                </a:lnTo>
                <a:lnTo>
                  <a:pt x="0" y="0"/>
                </a:lnTo>
                <a:lnTo>
                  <a:pt x="0" y="476999"/>
                </a:lnTo>
                <a:lnTo>
                  <a:pt x="2250732" y="476999"/>
                </a:lnTo>
                <a:lnTo>
                  <a:pt x="2250732" y="467055"/>
                </a:lnTo>
                <a:lnTo>
                  <a:pt x="2250732" y="9944"/>
                </a:lnTo>
                <a:lnTo>
                  <a:pt x="2250732" y="0"/>
                </a:lnTo>
                <a:close/>
              </a:path>
            </a:pathLst>
          </a:custGeom>
          <a:solidFill>
            <a:srgbClr val="000000">
              <a:alpha val="50000"/>
            </a:srgbClr>
          </a:solidFill>
        </p:spPr>
        <p:txBody>
          <a:bodyPr wrap="square" lIns="0" tIns="0" rIns="0" bIns="0" rtlCol="0"/>
          <a:lstStyle/>
          <a:p>
            <a:endParaRPr sz="1092"/>
          </a:p>
        </p:txBody>
      </p:sp>
      <p:pic>
        <p:nvPicPr>
          <p:cNvPr id="20" name="bg object 20"/>
          <p:cNvPicPr/>
          <p:nvPr/>
        </p:nvPicPr>
        <p:blipFill>
          <a:blip r:embed="rId7" cstate="print">
            <a:extLst>
              <a:ext uri="{28A0092B-C50C-407E-A947-70E740481C1C}">
                <a14:useLocalDpi xmlns:a14="http://schemas.microsoft.com/office/drawing/2010/main" val="0"/>
              </a:ext>
            </a:extLst>
          </a:blip>
          <a:stretch>
            <a:fillRect/>
          </a:stretch>
        </p:blipFill>
        <p:spPr>
          <a:xfrm>
            <a:off x="1275049" y="6489872"/>
            <a:ext cx="102082" cy="128781"/>
          </a:xfrm>
          <a:prstGeom prst="rect">
            <a:avLst/>
          </a:prstGeom>
        </p:spPr>
      </p:pic>
      <p:pic>
        <p:nvPicPr>
          <p:cNvPr id="21" name="bg object 21"/>
          <p:cNvPicPr/>
          <p:nvPr/>
        </p:nvPicPr>
        <p:blipFill>
          <a:blip r:embed="rId8" cstate="print">
            <a:extLst>
              <a:ext uri="{28A0092B-C50C-407E-A947-70E740481C1C}">
                <a14:useLocalDpi xmlns:a14="http://schemas.microsoft.com/office/drawing/2010/main" val="0"/>
              </a:ext>
            </a:extLst>
          </a:blip>
          <a:stretch>
            <a:fillRect/>
          </a:stretch>
        </p:blipFill>
        <p:spPr>
          <a:xfrm>
            <a:off x="1388961" y="6490095"/>
            <a:ext cx="128575" cy="128559"/>
          </a:xfrm>
          <a:prstGeom prst="rect">
            <a:avLst/>
          </a:prstGeom>
        </p:spPr>
      </p:pic>
      <p:pic>
        <p:nvPicPr>
          <p:cNvPr id="22" name="bg object 22"/>
          <p:cNvPicPr/>
          <p:nvPr/>
        </p:nvPicPr>
        <p:blipFill>
          <a:blip r:embed="rId9" cstate="print">
            <a:extLst>
              <a:ext uri="{28A0092B-C50C-407E-A947-70E740481C1C}">
                <a14:useLocalDpi xmlns:a14="http://schemas.microsoft.com/office/drawing/2010/main" val="0"/>
              </a:ext>
            </a:extLst>
          </a:blip>
          <a:stretch>
            <a:fillRect/>
          </a:stretch>
        </p:blipFill>
        <p:spPr>
          <a:xfrm>
            <a:off x="711020" y="6493922"/>
            <a:ext cx="123761" cy="124565"/>
          </a:xfrm>
          <a:prstGeom prst="rect">
            <a:avLst/>
          </a:prstGeom>
        </p:spPr>
      </p:pic>
      <p:pic>
        <p:nvPicPr>
          <p:cNvPr id="23" name="bg object 23"/>
          <p:cNvPicPr/>
          <p:nvPr/>
        </p:nvPicPr>
        <p:blipFill>
          <a:blip r:embed="rId10" cstate="print">
            <a:extLst>
              <a:ext uri="{28A0092B-C50C-407E-A947-70E740481C1C}">
                <a14:useLocalDpi xmlns:a14="http://schemas.microsoft.com/office/drawing/2010/main" val="0"/>
              </a:ext>
            </a:extLst>
          </a:blip>
          <a:stretch>
            <a:fillRect/>
          </a:stretch>
        </p:blipFill>
        <p:spPr>
          <a:xfrm>
            <a:off x="865046" y="6490678"/>
            <a:ext cx="122949" cy="123759"/>
          </a:xfrm>
          <a:prstGeom prst="rect">
            <a:avLst/>
          </a:prstGeom>
        </p:spPr>
      </p:pic>
      <p:pic>
        <p:nvPicPr>
          <p:cNvPr id="24" name="bg object 24"/>
          <p:cNvPicPr/>
          <p:nvPr/>
        </p:nvPicPr>
        <p:blipFill>
          <a:blip r:embed="rId11" cstate="print">
            <a:extLst>
              <a:ext uri="{28A0092B-C50C-407E-A947-70E740481C1C}">
                <a14:useLocalDpi xmlns:a14="http://schemas.microsoft.com/office/drawing/2010/main" val="0"/>
              </a:ext>
            </a:extLst>
          </a:blip>
          <a:stretch>
            <a:fillRect/>
          </a:stretch>
        </p:blipFill>
        <p:spPr>
          <a:xfrm>
            <a:off x="1012312" y="6489865"/>
            <a:ext cx="129432" cy="128622"/>
          </a:xfrm>
          <a:prstGeom prst="rect">
            <a:avLst/>
          </a:prstGeom>
        </p:spPr>
      </p:pic>
      <p:pic>
        <p:nvPicPr>
          <p:cNvPr id="25" name="bg object 25"/>
          <p:cNvPicPr/>
          <p:nvPr/>
        </p:nvPicPr>
        <p:blipFill>
          <a:blip r:embed="rId12" cstate="print">
            <a:extLst>
              <a:ext uri="{28A0092B-C50C-407E-A947-70E740481C1C}">
                <a14:useLocalDpi xmlns:a14="http://schemas.microsoft.com/office/drawing/2010/main" val="0"/>
              </a:ext>
            </a:extLst>
          </a:blip>
          <a:stretch>
            <a:fillRect/>
          </a:stretch>
        </p:blipFill>
        <p:spPr>
          <a:xfrm>
            <a:off x="1159030" y="6489869"/>
            <a:ext cx="101073" cy="128610"/>
          </a:xfrm>
          <a:prstGeom prst="rect">
            <a:avLst/>
          </a:prstGeom>
        </p:spPr>
      </p:pic>
      <p:sp>
        <p:nvSpPr>
          <p:cNvPr id="2" name="Holder 2"/>
          <p:cNvSpPr>
            <a:spLocks noGrp="1"/>
          </p:cNvSpPr>
          <p:nvPr>
            <p:ph type="title"/>
          </p:nvPr>
        </p:nvSpPr>
        <p:spPr>
          <a:xfrm>
            <a:off x="589197" y="979654"/>
            <a:ext cx="11013607" cy="630942"/>
          </a:xfrm>
          <a:prstGeom prst="rect">
            <a:avLst/>
          </a:prstGeom>
        </p:spPr>
        <p:txBody>
          <a:bodyPr wrap="square" lIns="0" tIns="0" rIns="0" bIns="0">
            <a:spAutoFit/>
          </a:bodyPr>
          <a:lstStyle>
            <a:lvl1pPr>
              <a:defRPr sz="4100" b="0" i="0">
                <a:solidFill>
                  <a:srgbClr val="002953"/>
                </a:solidFill>
                <a:latin typeface="Myriad Pro"/>
                <a:cs typeface="Myriad Pro"/>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8937394" y="6484248"/>
            <a:ext cx="82410" cy="121252"/>
          </a:xfrm>
          <a:prstGeom prst="rect">
            <a:avLst/>
          </a:prstGeom>
        </p:spPr>
        <p:txBody>
          <a:bodyPr wrap="square" lIns="0" tIns="0" rIns="0" bIns="0">
            <a:spAutoFit/>
          </a:bodyPr>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5" name="Holder 5"/>
          <p:cNvSpPr>
            <a:spLocks noGrp="1"/>
          </p:cNvSpPr>
          <p:nvPr>
            <p:ph type="dt" sz="half" idx="6"/>
          </p:nvPr>
        </p:nvSpPr>
        <p:spPr>
          <a:xfrm>
            <a:off x="10218063" y="6484248"/>
            <a:ext cx="841425" cy="121252"/>
          </a:xfrm>
          <a:prstGeom prst="rect">
            <a:avLst/>
          </a:prstGeom>
        </p:spPr>
        <p:txBody>
          <a:bodyPr wrap="square" lIns="0" tIns="0" rIns="0" bIns="0">
            <a:spAutoFit/>
          </a:bodyPr>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7393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jpeg"/><Relationship Id="rId5" Type="http://schemas.openxmlformats.org/officeDocument/2006/relationships/image" Target="../media/image3.png"/><Relationship Id="rId10" Type="http://schemas.openxmlformats.org/officeDocument/2006/relationships/image" Target="../media/image39.jpeg"/><Relationship Id="rId4" Type="http://schemas.openxmlformats.org/officeDocument/2006/relationships/image" Target="../media/image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1">
            <a:extLst>
              <a:ext uri="{FF2B5EF4-FFF2-40B4-BE49-F238E27FC236}">
                <a16:creationId xmlns:a16="http://schemas.microsoft.com/office/drawing/2014/main" id="{D3FB06B2-E4B9-45E8-B601-3637FAB33726}"/>
              </a:ext>
            </a:extLst>
          </p:cNvPr>
          <p:cNvSpPr txBox="1"/>
          <p:nvPr/>
        </p:nvSpPr>
        <p:spPr>
          <a:xfrm>
            <a:off x="5326351" y="3785687"/>
            <a:ext cx="3218653" cy="1328518"/>
          </a:xfrm>
          <a:prstGeom prst="rect">
            <a:avLst/>
          </a:prstGeom>
        </p:spPr>
        <p:txBody>
          <a:bodyPr vert="horz" wrap="square" lIns="0" tIns="7316" rIns="0" bIns="0" rtlCol="0">
            <a:spAutoFit/>
          </a:bodyPr>
          <a:lstStyle/>
          <a:p>
            <a:pPr marL="10012" marR="137852" defTabSz="554492">
              <a:spcBef>
                <a:spcPts val="58"/>
              </a:spcBef>
            </a:pPr>
            <a:r>
              <a:rPr lang="lv-LV" sz="2001" b="1" spc="21" dirty="0">
                <a:solidFill>
                  <a:srgbClr val="2C3440"/>
                </a:solidFill>
                <a:latin typeface="MyriadPro-Semibold"/>
                <a:cs typeface="MyriadPro-Semibold"/>
              </a:rPr>
              <a:t>JAUNS SABIEDRISKAIS LĪGUMS IZGLĪTĪBAS JOMĀ</a:t>
            </a:r>
            <a:endParaRPr lang="en-US" sz="2001" b="1" spc="21" dirty="0">
              <a:solidFill>
                <a:srgbClr val="2C3440"/>
              </a:solidFill>
              <a:latin typeface="MyriadPro-Semibold"/>
              <a:cs typeface="MyriadPro-Semibold"/>
            </a:endParaRPr>
          </a:p>
          <a:p>
            <a:pPr marL="7701" marR="3081" defTabSz="554492">
              <a:lnSpc>
                <a:spcPts val="1740"/>
              </a:lnSpc>
              <a:spcBef>
                <a:spcPts val="2138"/>
              </a:spcBef>
            </a:pPr>
            <a:r>
              <a:rPr lang="lv-LV" sz="1455" b="1" spc="-21" dirty="0">
                <a:solidFill>
                  <a:srgbClr val="2C3440"/>
                </a:solidFill>
                <a:latin typeface="MyriadPro-Semibold"/>
                <a:cs typeface="MyriadPro-Semibold"/>
              </a:rPr>
              <a:t>Starptautiskās komisijas par izglītības attīstību nākotnē ziņojums</a:t>
            </a:r>
          </a:p>
        </p:txBody>
      </p:sp>
      <p:pic>
        <p:nvPicPr>
          <p:cNvPr id="4" name="object 9">
            <a:extLst>
              <a:ext uri="{FF2B5EF4-FFF2-40B4-BE49-F238E27FC236}">
                <a16:creationId xmlns:a16="http://schemas.microsoft.com/office/drawing/2014/main" id="{BB2B4445-6A36-4E3B-BAC1-4FB7F79010A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39274" y="488994"/>
            <a:ext cx="3174047" cy="672974"/>
          </a:xfrm>
          <a:prstGeom prst="rect">
            <a:avLst/>
          </a:prstGeom>
        </p:spPr>
      </p:pic>
      <p:sp>
        <p:nvSpPr>
          <p:cNvPr id="5" name="object 10">
            <a:extLst>
              <a:ext uri="{FF2B5EF4-FFF2-40B4-BE49-F238E27FC236}">
                <a16:creationId xmlns:a16="http://schemas.microsoft.com/office/drawing/2014/main" id="{EF8C8043-D8BF-47AC-9A9E-AC0D98342509}"/>
              </a:ext>
            </a:extLst>
          </p:cNvPr>
          <p:cNvSpPr txBox="1">
            <a:spLocks noGrp="1"/>
          </p:cNvSpPr>
          <p:nvPr>
            <p:ph type="title"/>
          </p:nvPr>
        </p:nvSpPr>
        <p:spPr>
          <a:xfrm>
            <a:off x="5331111" y="1785575"/>
            <a:ext cx="3213893" cy="1484715"/>
          </a:xfrm>
          <a:prstGeom prst="rect">
            <a:avLst/>
          </a:prstGeom>
        </p:spPr>
        <p:txBody>
          <a:bodyPr vert="horz" wrap="square" lIns="0" tIns="7316" rIns="0" bIns="0" rtlCol="0">
            <a:spAutoFit/>
          </a:bodyPr>
          <a:lstStyle/>
          <a:p>
            <a:pPr marL="7701" marR="3081" algn="l">
              <a:lnSpc>
                <a:spcPct val="100499"/>
              </a:lnSpc>
              <a:spcBef>
                <a:spcPts val="58"/>
              </a:spcBef>
            </a:pPr>
            <a:r>
              <a:rPr lang="lv-LV" sz="3200" spc="82" dirty="0"/>
              <a:t>PĀRDOMAS PAR MŪSU KOPĪGO NĀKOTNI</a:t>
            </a:r>
            <a:endParaRPr sz="3200" spc="82" dirty="0"/>
          </a:p>
        </p:txBody>
      </p:sp>
      <p:pic>
        <p:nvPicPr>
          <p:cNvPr id="9" name="Picture 8" descr="A group of people running&#10;&#10;Description automatically generated with low confidence">
            <a:extLst>
              <a:ext uri="{FF2B5EF4-FFF2-40B4-BE49-F238E27FC236}">
                <a16:creationId xmlns:a16="http://schemas.microsoft.com/office/drawing/2014/main" id="{1B89A530-6AE4-4DE6-B85D-FEE3A39BEC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8" y="1667515"/>
            <a:ext cx="5073291" cy="3521876"/>
          </a:xfrm>
          <a:prstGeom prst="rect">
            <a:avLst/>
          </a:prstGeom>
          <a:ln>
            <a:solidFill>
              <a:schemeClr val="tx1"/>
            </a:solidFill>
          </a:ln>
        </p:spPr>
      </p:pic>
      <p:pic>
        <p:nvPicPr>
          <p:cNvPr id="10" name="Picture 9" descr="A group of people running&#10;&#10;Description automatically generated with low confidence">
            <a:extLst>
              <a:ext uri="{FF2B5EF4-FFF2-40B4-BE49-F238E27FC236}">
                <a16:creationId xmlns:a16="http://schemas.microsoft.com/office/drawing/2014/main" id="{35955166-FA4C-4BD2-A54C-4792A7ADCC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9088704" y="1667514"/>
            <a:ext cx="3099018" cy="3521876"/>
          </a:xfrm>
          <a:prstGeom prst="rect">
            <a:avLst/>
          </a:prstGeom>
          <a:ln>
            <a:solidFill>
              <a:schemeClr val="tx1"/>
            </a:solidFill>
          </a:ln>
        </p:spPr>
      </p:pic>
      <p:sp>
        <p:nvSpPr>
          <p:cNvPr id="11" name="object 12">
            <a:extLst>
              <a:ext uri="{FF2B5EF4-FFF2-40B4-BE49-F238E27FC236}">
                <a16:creationId xmlns:a16="http://schemas.microsoft.com/office/drawing/2014/main" id="{BBCB640B-B687-4CCB-B02F-F86E8F19C69C}"/>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2781695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2130FCA8-11CB-4A9A-BBF9-4C14EE704827}"/>
              </a:ext>
            </a:extLst>
          </p:cNvPr>
          <p:cNvSpPr/>
          <p:nvPr/>
        </p:nvSpPr>
        <p:spPr>
          <a:xfrm>
            <a:off x="643486" y="223414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dirty="0">
              <a:solidFill>
                <a:prstClr val="black"/>
              </a:solidFill>
              <a:latin typeface="Calibri"/>
            </a:endParaRPr>
          </a:p>
        </p:txBody>
      </p:sp>
      <p:sp>
        <p:nvSpPr>
          <p:cNvPr id="5" name="object 2">
            <a:extLst>
              <a:ext uri="{FF2B5EF4-FFF2-40B4-BE49-F238E27FC236}">
                <a16:creationId xmlns:a16="http://schemas.microsoft.com/office/drawing/2014/main" id="{2A4FE332-A348-4252-98FF-096C860A77AD}"/>
              </a:ext>
            </a:extLst>
          </p:cNvPr>
          <p:cNvSpPr txBox="1"/>
          <p:nvPr/>
        </p:nvSpPr>
        <p:spPr>
          <a:xfrm>
            <a:off x="775485" y="4297278"/>
            <a:ext cx="6429501" cy="825428"/>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dirty="0">
                <a:solidFill>
                  <a:srgbClr val="2C3440"/>
                </a:solidFill>
                <a:latin typeface="MyriadPro-Semibold"/>
                <a:cs typeface="MyriadPro-Semibold"/>
              </a:rPr>
              <a:t>Nav pieļaujama situācija, ka tirgus vajadzības un</a:t>
            </a:r>
          </a:p>
          <a:p>
            <a:pPr marL="7701" marR="3081" defTabSz="554492">
              <a:lnSpc>
                <a:spcPct val="101299"/>
              </a:lnSpc>
              <a:spcBef>
                <a:spcPts val="55"/>
              </a:spcBef>
            </a:pPr>
            <a:r>
              <a:rPr lang="lv-LV" sz="1728" b="1" dirty="0">
                <a:solidFill>
                  <a:srgbClr val="2C3440"/>
                </a:solidFill>
                <a:latin typeface="MyriadPro-Semibold"/>
                <a:cs typeface="MyriadPro-Semibold"/>
              </a:rPr>
              <a:t>komerciāli mērķi liedz nodrošināt tiesības uz izglītību visiem</a:t>
            </a:r>
            <a:endParaRPr lang="en-US" sz="1728" b="1" dirty="0">
              <a:solidFill>
                <a:srgbClr val="2C3440"/>
              </a:solidFill>
              <a:latin typeface="MyriadPro-Semibold"/>
              <a:cs typeface="MyriadPro-Semibold"/>
            </a:endParaRPr>
          </a:p>
          <a:p>
            <a:pPr marL="7701" marR="3081" defTabSz="554492">
              <a:lnSpc>
                <a:spcPct val="101299"/>
              </a:lnSpc>
              <a:spcBef>
                <a:spcPts val="55"/>
              </a:spcBef>
            </a:pPr>
            <a:endParaRPr lang="en-US" sz="1728" dirty="0">
              <a:solidFill>
                <a:prstClr val="black"/>
              </a:solidFill>
              <a:latin typeface="MyriadPro-Semibold"/>
              <a:cs typeface="MyriadPro-Semibold"/>
            </a:endParaRPr>
          </a:p>
        </p:txBody>
      </p:sp>
      <p:sp>
        <p:nvSpPr>
          <p:cNvPr id="6" name="object 7">
            <a:extLst>
              <a:ext uri="{FF2B5EF4-FFF2-40B4-BE49-F238E27FC236}">
                <a16:creationId xmlns:a16="http://schemas.microsoft.com/office/drawing/2014/main" id="{5C17C342-78D8-4EB5-98CD-775C6A2A2A6A}"/>
              </a:ext>
            </a:extLst>
          </p:cNvPr>
          <p:cNvSpPr/>
          <p:nvPr/>
        </p:nvSpPr>
        <p:spPr>
          <a:xfrm>
            <a:off x="643486" y="4267286"/>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7" name="object 5">
            <a:extLst>
              <a:ext uri="{FF2B5EF4-FFF2-40B4-BE49-F238E27FC236}">
                <a16:creationId xmlns:a16="http://schemas.microsoft.com/office/drawing/2014/main" id="{E8B682C6-50F6-4FB0-8F77-D962EFF6BC0E}"/>
              </a:ext>
            </a:extLst>
          </p:cNvPr>
          <p:cNvSpPr txBox="1">
            <a:spLocks noGrp="1"/>
          </p:cNvSpPr>
          <p:nvPr>
            <p:ph type="title"/>
          </p:nvPr>
        </p:nvSpPr>
        <p:spPr>
          <a:xfrm>
            <a:off x="589583" y="979654"/>
            <a:ext cx="7595014" cy="391873"/>
          </a:xfrm>
          <a:prstGeom prst="rect">
            <a:avLst/>
          </a:prstGeom>
        </p:spPr>
        <p:txBody>
          <a:bodyPr vert="horz" wrap="square" lIns="0" tIns="9242" rIns="0" bIns="0" rtlCol="0">
            <a:spAutoFit/>
          </a:bodyPr>
          <a:lstStyle/>
          <a:p>
            <a:pPr marL="7701">
              <a:spcBef>
                <a:spcPts val="73"/>
              </a:spcBef>
            </a:pPr>
            <a:r>
              <a:rPr lang="lv-LV" spc="49" dirty="0"/>
              <a:t>IZGLĪTĪBA KĀ SABIEDRISKS MĒRĶIS</a:t>
            </a:r>
            <a:endParaRPr spc="49" dirty="0"/>
          </a:p>
        </p:txBody>
      </p:sp>
      <p:sp>
        <p:nvSpPr>
          <p:cNvPr id="8" name="object 2">
            <a:extLst>
              <a:ext uri="{FF2B5EF4-FFF2-40B4-BE49-F238E27FC236}">
                <a16:creationId xmlns:a16="http://schemas.microsoft.com/office/drawing/2014/main" id="{C2C9FAAF-248C-4FCC-AA9F-4EA716DC42F0}"/>
              </a:ext>
            </a:extLst>
          </p:cNvPr>
          <p:cNvSpPr txBox="1"/>
          <p:nvPr/>
        </p:nvSpPr>
        <p:spPr>
          <a:xfrm>
            <a:off x="828317" y="2243777"/>
            <a:ext cx="6429501" cy="1106852"/>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dirty="0">
                <a:solidFill>
                  <a:srgbClr val="2C3440"/>
                </a:solidFill>
                <a:latin typeface="MyriadPro-Semibold"/>
                <a:cs typeface="MyriadPro-Semibold"/>
              </a:rPr>
              <a:t>Mums ir jāatbalsta tāda sabiedriskā izglītība,</a:t>
            </a:r>
          </a:p>
          <a:p>
            <a:pPr marL="7701" marR="3081" defTabSz="554492">
              <a:lnSpc>
                <a:spcPct val="101299"/>
              </a:lnSpc>
              <a:spcBef>
                <a:spcPts val="55"/>
              </a:spcBef>
            </a:pPr>
            <a:r>
              <a:rPr lang="lv-LV" sz="1728" b="1" dirty="0">
                <a:solidFill>
                  <a:srgbClr val="2C3440"/>
                </a:solidFill>
                <a:latin typeface="MyriadPro-Semibold"/>
                <a:cs typeface="MyriadPro-Semibold"/>
              </a:rPr>
              <a:t>kas tiek īstenota publiskajā telpā, veicina sabiedrības intereses</a:t>
            </a:r>
          </a:p>
          <a:p>
            <a:pPr marL="7701" marR="3081" defTabSz="554492">
              <a:lnSpc>
                <a:spcPct val="101299"/>
              </a:lnSpc>
              <a:spcBef>
                <a:spcPts val="55"/>
              </a:spcBef>
            </a:pPr>
            <a:r>
              <a:rPr lang="lv-LV" sz="1728" b="1" dirty="0">
                <a:solidFill>
                  <a:srgbClr val="2C3440"/>
                </a:solidFill>
                <a:latin typeface="MyriadPro-Semibold"/>
                <a:cs typeface="MyriadPro-Semibold"/>
              </a:rPr>
              <a:t>un uzņemas atbildību visu sabiedrības locekļu priekšā</a:t>
            </a:r>
            <a:endParaRPr lang="en-US" sz="1728" b="1" dirty="0">
              <a:solidFill>
                <a:srgbClr val="2C3440"/>
              </a:solidFill>
              <a:latin typeface="MyriadPro-Semibold"/>
              <a:cs typeface="MyriadPro-Semibold"/>
            </a:endParaRPr>
          </a:p>
          <a:p>
            <a:pPr marL="7701" marR="3081" defTabSz="554492">
              <a:lnSpc>
                <a:spcPct val="101299"/>
              </a:lnSpc>
              <a:spcBef>
                <a:spcPts val="55"/>
              </a:spcBef>
            </a:pPr>
            <a:endParaRPr lang="en-US" sz="1728" b="1" dirty="0">
              <a:solidFill>
                <a:srgbClr val="2C3440"/>
              </a:solidFill>
              <a:latin typeface="MyriadPro-Semibold"/>
              <a:cs typeface="MyriadPro-Semibold"/>
            </a:endParaRPr>
          </a:p>
        </p:txBody>
      </p:sp>
      <p:pic>
        <p:nvPicPr>
          <p:cNvPr id="9" name="Picture 8" descr="A group of people standing together&#10;&#10;Description automatically generated with medium confidence">
            <a:extLst>
              <a:ext uri="{FF2B5EF4-FFF2-40B4-BE49-F238E27FC236}">
                <a16:creationId xmlns:a16="http://schemas.microsoft.com/office/drawing/2014/main" id="{04B45B57-156F-413C-B489-4E757A100A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89344" y="1523942"/>
            <a:ext cx="4096795" cy="2701941"/>
          </a:xfrm>
          <a:prstGeom prst="rect">
            <a:avLst/>
          </a:prstGeom>
        </p:spPr>
      </p:pic>
      <p:pic>
        <p:nvPicPr>
          <p:cNvPr id="10" name="Picture 9" descr="A picture containing person, sitting&#10;&#10;Description automatically generated">
            <a:extLst>
              <a:ext uri="{FF2B5EF4-FFF2-40B4-BE49-F238E27FC236}">
                <a16:creationId xmlns:a16="http://schemas.microsoft.com/office/drawing/2014/main" id="{BBC3CB46-C313-4991-BE50-FA193DFCA14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
          <a:stretch/>
        </p:blipFill>
        <p:spPr>
          <a:xfrm>
            <a:off x="8089344" y="1"/>
            <a:ext cx="1591554" cy="1443604"/>
          </a:xfrm>
          <a:prstGeom prst="rect">
            <a:avLst/>
          </a:prstGeom>
        </p:spPr>
      </p:pic>
      <p:pic>
        <p:nvPicPr>
          <p:cNvPr id="11" name="Picture 10" descr="A picture containing person, child, child, young&#10;&#10;Description automatically generated">
            <a:extLst>
              <a:ext uri="{FF2B5EF4-FFF2-40B4-BE49-F238E27FC236}">
                <a16:creationId xmlns:a16="http://schemas.microsoft.com/office/drawing/2014/main" id="{86F80A15-DBD4-4A05-B7CC-69891637E18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9792620" y="3076"/>
            <a:ext cx="2398953" cy="1438991"/>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8AEB5AA8-FE81-437F-9C76-A6F2C17518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89344" y="4317029"/>
            <a:ext cx="2380818" cy="2537894"/>
          </a:xfrm>
          <a:prstGeom prst="rect">
            <a:avLst/>
          </a:prstGeom>
        </p:spPr>
      </p:pic>
      <p:pic>
        <p:nvPicPr>
          <p:cNvPr id="13" name="Picture 12" descr="A picture containing person, people, suit, crowd&#10;&#10;Description automatically generated">
            <a:extLst>
              <a:ext uri="{FF2B5EF4-FFF2-40B4-BE49-F238E27FC236}">
                <a16:creationId xmlns:a16="http://schemas.microsoft.com/office/drawing/2014/main" id="{2A89018D-0A1D-413C-AD07-BBABB54E0D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80713" y="4317029"/>
            <a:ext cx="1620246" cy="2552682"/>
          </a:xfrm>
          <a:prstGeom prst="rect">
            <a:avLst/>
          </a:prstGeom>
        </p:spPr>
      </p:pic>
    </p:spTree>
    <p:extLst>
      <p:ext uri="{BB962C8B-B14F-4D97-AF65-F5344CB8AC3E}">
        <p14:creationId xmlns:p14="http://schemas.microsoft.com/office/powerpoint/2010/main" val="2075056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3D16DB-EF86-4D75-8565-3CF3C731E8FB}"/>
              </a:ext>
            </a:extLst>
          </p:cNvPr>
          <p:cNvGrpSpPr/>
          <p:nvPr/>
        </p:nvGrpSpPr>
        <p:grpSpPr>
          <a:xfrm>
            <a:off x="5038702" y="2798036"/>
            <a:ext cx="5777509" cy="952650"/>
            <a:chOff x="979027" y="4614169"/>
            <a:chExt cx="9527540" cy="1570990"/>
          </a:xfrm>
        </p:grpSpPr>
        <p:sp>
          <p:nvSpPr>
            <p:cNvPr id="5" name="object 3">
              <a:extLst>
                <a:ext uri="{FF2B5EF4-FFF2-40B4-BE49-F238E27FC236}">
                  <a16:creationId xmlns:a16="http://schemas.microsoft.com/office/drawing/2014/main" id="{62963F0F-817E-4FBA-A6F0-BE3A1D295815}"/>
                </a:ext>
              </a:extLst>
            </p:cNvPr>
            <p:cNvSpPr/>
            <p:nvPr/>
          </p:nvSpPr>
          <p:spPr>
            <a:xfrm>
              <a:off x="979027" y="4614169"/>
              <a:ext cx="9527540" cy="1570990"/>
            </a:xfrm>
            <a:custGeom>
              <a:avLst/>
              <a:gdLst/>
              <a:ahLst/>
              <a:cxnLst/>
              <a:rect l="l" t="t" r="r" b="b"/>
              <a:pathLst>
                <a:path w="9527540" h="1570989">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6" name="object 4">
              <a:extLst>
                <a:ext uri="{FF2B5EF4-FFF2-40B4-BE49-F238E27FC236}">
                  <a16:creationId xmlns:a16="http://schemas.microsoft.com/office/drawing/2014/main" id="{447F6123-90D7-4CCC-A679-B7D3EA1EA423}"/>
                </a:ext>
              </a:extLst>
            </p:cNvPr>
            <p:cNvSpPr txBox="1"/>
            <p:nvPr/>
          </p:nvSpPr>
          <p:spPr>
            <a:xfrm>
              <a:off x="2199083" y="5157735"/>
              <a:ext cx="7087234" cy="455812"/>
            </a:xfrm>
            <a:prstGeom prst="rect">
              <a:avLst/>
            </a:prstGeom>
          </p:spPr>
          <p:txBody>
            <a:bodyPr vert="horz" wrap="square" lIns="0" tIns="10397" rIns="0" bIns="0" rtlCol="0">
              <a:spAutoFit/>
            </a:bodyPr>
            <a:lstStyle/>
            <a:p>
              <a:pPr marL="7701" algn="ctr" defTabSz="554492">
                <a:spcBef>
                  <a:spcPts val="82"/>
                </a:spcBef>
              </a:pPr>
              <a:r>
                <a:rPr lang="lv-LV" sz="1728" b="1" dirty="0">
                  <a:solidFill>
                    <a:srgbClr val="FFFFFF"/>
                  </a:solidFill>
                  <a:latin typeface="MyriadPro-Semibold"/>
                  <a:cs typeface="MyriadPro-Semibold"/>
                </a:rPr>
                <a:t>Kas ir jāturpina?</a:t>
              </a:r>
              <a:endParaRPr sz="1728" b="1" dirty="0">
                <a:solidFill>
                  <a:srgbClr val="FFFFFF"/>
                </a:solidFill>
                <a:latin typeface="MyriadPro-Semibold"/>
                <a:cs typeface="MyriadPro-Semibold"/>
              </a:endParaRPr>
            </a:p>
          </p:txBody>
        </p:sp>
      </p:grpSp>
      <p:grpSp>
        <p:nvGrpSpPr>
          <p:cNvPr id="7" name="Group 6">
            <a:extLst>
              <a:ext uri="{FF2B5EF4-FFF2-40B4-BE49-F238E27FC236}">
                <a16:creationId xmlns:a16="http://schemas.microsoft.com/office/drawing/2014/main" id="{B52D6A74-57AA-4C77-B317-080312DE5601}"/>
              </a:ext>
            </a:extLst>
          </p:cNvPr>
          <p:cNvGrpSpPr/>
          <p:nvPr/>
        </p:nvGrpSpPr>
        <p:grpSpPr>
          <a:xfrm>
            <a:off x="5038702" y="3892416"/>
            <a:ext cx="5777509" cy="952650"/>
            <a:chOff x="979027" y="6418883"/>
            <a:chExt cx="9527540" cy="1570990"/>
          </a:xfrm>
        </p:grpSpPr>
        <p:sp>
          <p:nvSpPr>
            <p:cNvPr id="8" name="object 5">
              <a:extLst>
                <a:ext uri="{FF2B5EF4-FFF2-40B4-BE49-F238E27FC236}">
                  <a16:creationId xmlns:a16="http://schemas.microsoft.com/office/drawing/2014/main" id="{6A6AE736-EAA3-441A-8B78-F594B9A7B7B4}"/>
                </a:ext>
              </a:extLst>
            </p:cNvPr>
            <p:cNvSpPr/>
            <p:nvPr/>
          </p:nvSpPr>
          <p:spPr>
            <a:xfrm>
              <a:off x="979027" y="6418883"/>
              <a:ext cx="9527540" cy="1570990"/>
            </a:xfrm>
            <a:custGeom>
              <a:avLst/>
              <a:gdLst/>
              <a:ahLst/>
              <a:cxnLst/>
              <a:rect l="l" t="t" r="r" b="b"/>
              <a:pathLst>
                <a:path w="9527540" h="1570990">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9" name="object 6">
              <a:extLst>
                <a:ext uri="{FF2B5EF4-FFF2-40B4-BE49-F238E27FC236}">
                  <a16:creationId xmlns:a16="http://schemas.microsoft.com/office/drawing/2014/main" id="{E2470C1B-563C-44D3-A3C9-B41128AFD9D6}"/>
                </a:ext>
              </a:extLst>
            </p:cNvPr>
            <p:cNvSpPr txBox="1"/>
            <p:nvPr/>
          </p:nvSpPr>
          <p:spPr>
            <a:xfrm>
              <a:off x="3674927" y="6962447"/>
              <a:ext cx="4135754" cy="455812"/>
            </a:xfrm>
            <a:prstGeom prst="rect">
              <a:avLst/>
            </a:prstGeom>
          </p:spPr>
          <p:txBody>
            <a:bodyPr vert="horz" wrap="square" lIns="0" tIns="10397" rIns="0" bIns="0" rtlCol="0">
              <a:spAutoFit/>
            </a:bodyPr>
            <a:lstStyle/>
            <a:p>
              <a:pPr marL="7701" algn="ctr" defTabSz="554492">
                <a:spcBef>
                  <a:spcPts val="82"/>
                </a:spcBef>
              </a:pPr>
              <a:r>
                <a:rPr lang="lv-LV" sz="1728" b="1" dirty="0">
                  <a:solidFill>
                    <a:srgbClr val="FFFFFF"/>
                  </a:solidFill>
                  <a:latin typeface="MyriadPro-Semibold"/>
                  <a:cs typeface="MyriadPro-Semibold"/>
                </a:rPr>
                <a:t>No kā ir jāatsakās</a:t>
              </a:r>
              <a:r>
                <a:rPr sz="1728" b="1" spc="-18" dirty="0">
                  <a:solidFill>
                    <a:srgbClr val="FFFFFF"/>
                  </a:solidFill>
                  <a:latin typeface="MyriadPro-Semibold"/>
                  <a:cs typeface="MyriadPro-Semibold"/>
                </a:rPr>
                <a:t>?</a:t>
              </a:r>
              <a:endParaRPr sz="1728" dirty="0">
                <a:solidFill>
                  <a:prstClr val="black"/>
                </a:solidFill>
                <a:latin typeface="MyriadPro-Semibold"/>
                <a:cs typeface="MyriadPro-Semibold"/>
              </a:endParaRPr>
            </a:p>
          </p:txBody>
        </p:sp>
      </p:grpSp>
      <p:grpSp>
        <p:nvGrpSpPr>
          <p:cNvPr id="10" name="Group 9">
            <a:extLst>
              <a:ext uri="{FF2B5EF4-FFF2-40B4-BE49-F238E27FC236}">
                <a16:creationId xmlns:a16="http://schemas.microsoft.com/office/drawing/2014/main" id="{85246E09-CA41-4C9D-8234-E1A356D8C34C}"/>
              </a:ext>
            </a:extLst>
          </p:cNvPr>
          <p:cNvGrpSpPr/>
          <p:nvPr/>
        </p:nvGrpSpPr>
        <p:grpSpPr>
          <a:xfrm>
            <a:off x="5038702" y="4986796"/>
            <a:ext cx="5790986" cy="952650"/>
            <a:chOff x="979027" y="8223596"/>
            <a:chExt cx="9549765" cy="1570990"/>
          </a:xfrm>
        </p:grpSpPr>
        <p:sp>
          <p:nvSpPr>
            <p:cNvPr id="11" name="object 7">
              <a:extLst>
                <a:ext uri="{FF2B5EF4-FFF2-40B4-BE49-F238E27FC236}">
                  <a16:creationId xmlns:a16="http://schemas.microsoft.com/office/drawing/2014/main" id="{A62BF928-A30E-4B62-972E-51B8F204D2B5}"/>
                </a:ext>
              </a:extLst>
            </p:cNvPr>
            <p:cNvSpPr/>
            <p:nvPr/>
          </p:nvSpPr>
          <p:spPr>
            <a:xfrm>
              <a:off x="979027" y="8223596"/>
              <a:ext cx="9549765" cy="1570990"/>
            </a:xfrm>
            <a:custGeom>
              <a:avLst/>
              <a:gdLst/>
              <a:ahLst/>
              <a:cxnLst/>
              <a:rect l="l" t="t" r="r" b="b"/>
              <a:pathLst>
                <a:path w="9549765" h="1570990">
                  <a:moveTo>
                    <a:pt x="9340029"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40029" y="1570632"/>
                  </a:lnTo>
                  <a:lnTo>
                    <a:pt x="9388048" y="1565102"/>
                  </a:lnTo>
                  <a:lnTo>
                    <a:pt x="9432127" y="1549347"/>
                  </a:lnTo>
                  <a:lnTo>
                    <a:pt x="9471011" y="1524627"/>
                  </a:lnTo>
                  <a:lnTo>
                    <a:pt x="9503441" y="1492196"/>
                  </a:lnTo>
                  <a:lnTo>
                    <a:pt x="9528162" y="1453313"/>
                  </a:lnTo>
                  <a:lnTo>
                    <a:pt x="9543916" y="1409233"/>
                  </a:lnTo>
                  <a:lnTo>
                    <a:pt x="9549447" y="1361215"/>
                  </a:lnTo>
                  <a:lnTo>
                    <a:pt x="9549447" y="209417"/>
                  </a:lnTo>
                  <a:lnTo>
                    <a:pt x="9543916" y="161399"/>
                  </a:lnTo>
                  <a:lnTo>
                    <a:pt x="9528162" y="117319"/>
                  </a:lnTo>
                  <a:lnTo>
                    <a:pt x="9503441" y="78436"/>
                  </a:lnTo>
                  <a:lnTo>
                    <a:pt x="9471011" y="46005"/>
                  </a:lnTo>
                  <a:lnTo>
                    <a:pt x="9432127" y="21284"/>
                  </a:lnTo>
                  <a:lnTo>
                    <a:pt x="9388048" y="5530"/>
                  </a:lnTo>
                  <a:lnTo>
                    <a:pt x="9340029"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12" name="object 8">
              <a:extLst>
                <a:ext uri="{FF2B5EF4-FFF2-40B4-BE49-F238E27FC236}">
                  <a16:creationId xmlns:a16="http://schemas.microsoft.com/office/drawing/2014/main" id="{BABFC9B2-0A4A-477A-8CDB-D286D6ED8617}"/>
                </a:ext>
              </a:extLst>
            </p:cNvPr>
            <p:cNvSpPr txBox="1"/>
            <p:nvPr/>
          </p:nvSpPr>
          <p:spPr>
            <a:xfrm>
              <a:off x="2278860" y="8767162"/>
              <a:ext cx="6950076" cy="455812"/>
            </a:xfrm>
            <a:prstGeom prst="rect">
              <a:avLst/>
            </a:prstGeom>
          </p:spPr>
          <p:txBody>
            <a:bodyPr vert="horz" wrap="square" lIns="0" tIns="10397" rIns="0" bIns="0" rtlCol="0">
              <a:spAutoFit/>
            </a:bodyPr>
            <a:lstStyle/>
            <a:p>
              <a:pPr marL="7701" algn="ctr" defTabSz="554492">
                <a:spcBef>
                  <a:spcPts val="82"/>
                </a:spcBef>
              </a:pPr>
              <a:r>
                <a:rPr lang="lv-LV" sz="1728" b="1" dirty="0">
                  <a:solidFill>
                    <a:srgbClr val="FFFFFF"/>
                  </a:solidFill>
                  <a:latin typeface="MyriadPro-Semibold"/>
                  <a:cs typeface="MyriadPro-Semibold"/>
                </a:rPr>
                <a:t>Kas ir jārada no jauna</a:t>
              </a:r>
              <a:r>
                <a:rPr sz="1728" b="1" spc="-21" dirty="0">
                  <a:solidFill>
                    <a:srgbClr val="FFFFFF"/>
                  </a:solidFill>
                  <a:latin typeface="MyriadPro-Semibold"/>
                  <a:cs typeface="MyriadPro-Semibold"/>
                </a:rPr>
                <a:t>?</a:t>
              </a:r>
              <a:endParaRPr sz="1728" dirty="0">
                <a:solidFill>
                  <a:prstClr val="black"/>
                </a:solidFill>
                <a:latin typeface="MyriadPro-Semibold"/>
                <a:cs typeface="MyriadPro-Semibold"/>
              </a:endParaRPr>
            </a:p>
          </p:txBody>
        </p:sp>
      </p:grpSp>
      <p:sp>
        <p:nvSpPr>
          <p:cNvPr id="13" name="object 26">
            <a:extLst>
              <a:ext uri="{FF2B5EF4-FFF2-40B4-BE49-F238E27FC236}">
                <a16:creationId xmlns:a16="http://schemas.microsoft.com/office/drawing/2014/main" id="{26296E05-3BB7-446D-81D0-8F73B329E847}"/>
              </a:ext>
            </a:extLst>
          </p:cNvPr>
          <p:cNvSpPr txBox="1"/>
          <p:nvPr/>
        </p:nvSpPr>
        <p:spPr>
          <a:xfrm>
            <a:off x="5033221" y="1841606"/>
            <a:ext cx="5777509" cy="544069"/>
          </a:xfrm>
          <a:prstGeom prst="rect">
            <a:avLst/>
          </a:prstGeom>
        </p:spPr>
        <p:txBody>
          <a:bodyPr vert="horz" wrap="square" lIns="0" tIns="6931" rIns="0" bIns="0" rtlCol="0">
            <a:spAutoFit/>
          </a:bodyPr>
          <a:lstStyle/>
          <a:p>
            <a:pPr marL="7701" marR="3081" algn="ctr" defTabSz="554492">
              <a:lnSpc>
                <a:spcPct val="101299"/>
              </a:lnSpc>
              <a:spcBef>
                <a:spcPts val="55"/>
              </a:spcBef>
            </a:pPr>
            <a:r>
              <a:rPr lang="lv-LV" sz="1728" b="1" spc="18" dirty="0">
                <a:solidFill>
                  <a:srgbClr val="2C3440"/>
                </a:solidFill>
                <a:latin typeface="MyriadPro-Semibold"/>
                <a:cs typeface="MyriadPro-Semibold"/>
              </a:rPr>
              <a:t>LAI VEIDOTU MIERĪGU, TAISNĪGU UN ILGTSPĒJĪGU NĀKOTNI, IR JĀPĀRVEIDO PATI IZGLĪTĪBA</a:t>
            </a:r>
            <a:endParaRPr sz="1728" b="1" spc="18" dirty="0">
              <a:solidFill>
                <a:srgbClr val="2C3440"/>
              </a:solidFill>
              <a:latin typeface="MyriadPro-Semibold"/>
              <a:cs typeface="MyriadPro-Semibold"/>
            </a:endParaRPr>
          </a:p>
        </p:txBody>
      </p:sp>
      <p:sp>
        <p:nvSpPr>
          <p:cNvPr id="14" name="object 27">
            <a:extLst>
              <a:ext uri="{FF2B5EF4-FFF2-40B4-BE49-F238E27FC236}">
                <a16:creationId xmlns:a16="http://schemas.microsoft.com/office/drawing/2014/main" id="{7BA24C69-90EF-429F-8591-136A5CA090B6}"/>
              </a:ext>
            </a:extLst>
          </p:cNvPr>
          <p:cNvSpPr txBox="1">
            <a:spLocks noGrp="1"/>
          </p:cNvSpPr>
          <p:nvPr>
            <p:ph type="title"/>
          </p:nvPr>
        </p:nvSpPr>
        <p:spPr>
          <a:xfrm>
            <a:off x="4983373" y="979654"/>
            <a:ext cx="5777509" cy="391873"/>
          </a:xfrm>
          <a:prstGeom prst="rect">
            <a:avLst/>
          </a:prstGeom>
        </p:spPr>
        <p:txBody>
          <a:bodyPr vert="horz" wrap="square" lIns="0" tIns="9242" rIns="0" bIns="0" rtlCol="0">
            <a:spAutoFit/>
          </a:bodyPr>
          <a:lstStyle/>
          <a:p>
            <a:pPr marL="7701" algn="ctr">
              <a:spcBef>
                <a:spcPts val="73"/>
              </a:spcBef>
            </a:pPr>
            <a:r>
              <a:rPr lang="lv-LV" spc="33"/>
              <a:t>IZGLĪTĪBAS </a:t>
            </a:r>
            <a:r>
              <a:rPr lang="lv-LV" spc="33" dirty="0"/>
              <a:t>ATJAUNINĀŠANA</a:t>
            </a:r>
            <a:endParaRPr spc="33" dirty="0"/>
          </a:p>
        </p:txBody>
      </p:sp>
      <p:pic>
        <p:nvPicPr>
          <p:cNvPr id="15" name="object 9">
            <a:extLst>
              <a:ext uri="{FF2B5EF4-FFF2-40B4-BE49-F238E27FC236}">
                <a16:creationId xmlns:a16="http://schemas.microsoft.com/office/drawing/2014/main" id="{B7F425EA-EBC9-4BA7-A998-9BE3798351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59" y="-10933"/>
            <a:ext cx="4089113" cy="1591623"/>
          </a:xfrm>
          <a:prstGeom prst="rect">
            <a:avLst/>
          </a:prstGeom>
        </p:spPr>
      </p:pic>
      <p:pic>
        <p:nvPicPr>
          <p:cNvPr id="16" name="object 10">
            <a:extLst>
              <a:ext uri="{FF2B5EF4-FFF2-40B4-BE49-F238E27FC236}">
                <a16:creationId xmlns:a16="http://schemas.microsoft.com/office/drawing/2014/main" id="{B1E90C3E-FADF-4880-AFD1-D5DFA2A647A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559" y="1667818"/>
            <a:ext cx="1892167" cy="2082654"/>
          </a:xfrm>
          <a:prstGeom prst="rect">
            <a:avLst/>
          </a:prstGeom>
        </p:spPr>
      </p:pic>
      <p:pic>
        <p:nvPicPr>
          <p:cNvPr id="17" name="object 11">
            <a:extLst>
              <a:ext uri="{FF2B5EF4-FFF2-40B4-BE49-F238E27FC236}">
                <a16:creationId xmlns:a16="http://schemas.microsoft.com/office/drawing/2014/main" id="{B740159C-E851-491D-8D25-7044408947A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975921" y="1667818"/>
            <a:ext cx="2120751" cy="3521882"/>
          </a:xfrm>
          <a:prstGeom prst="rect">
            <a:avLst/>
          </a:prstGeom>
        </p:spPr>
      </p:pic>
      <p:pic>
        <p:nvPicPr>
          <p:cNvPr id="18" name="object 13">
            <a:extLst>
              <a:ext uri="{FF2B5EF4-FFF2-40B4-BE49-F238E27FC236}">
                <a16:creationId xmlns:a16="http://schemas.microsoft.com/office/drawing/2014/main" id="{CC0C8CA7-70E6-46BC-BD7C-6E71E29EFC0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334" y="3826772"/>
            <a:ext cx="1892167" cy="3030852"/>
          </a:xfrm>
          <a:prstGeom prst="rect">
            <a:avLst/>
          </a:prstGeom>
        </p:spPr>
      </p:pic>
      <p:pic>
        <p:nvPicPr>
          <p:cNvPr id="19" name="Picture 18" descr="A picture containing hat, wearing&#10;&#10;Description automatically generated">
            <a:extLst>
              <a:ext uri="{FF2B5EF4-FFF2-40B4-BE49-F238E27FC236}">
                <a16:creationId xmlns:a16="http://schemas.microsoft.com/office/drawing/2014/main" id="{43B3D5A8-9C15-4914-AEF1-F20FB68C1D5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1971414" y="5282477"/>
            <a:ext cx="2120751" cy="1566281"/>
          </a:xfrm>
          <a:prstGeom prst="rect">
            <a:avLst/>
          </a:prstGeom>
        </p:spPr>
      </p:pic>
      <p:sp>
        <p:nvSpPr>
          <p:cNvPr id="20" name="object 12">
            <a:extLst>
              <a:ext uri="{FF2B5EF4-FFF2-40B4-BE49-F238E27FC236}">
                <a16:creationId xmlns:a16="http://schemas.microsoft.com/office/drawing/2014/main" id="{B1008E2F-6BFC-452B-ACA0-95DEF9CB7371}"/>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3553193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46FE1FD7-4E1A-4277-B3AB-3E316BA5B9CE}"/>
              </a:ext>
            </a:extLst>
          </p:cNvPr>
          <p:cNvSpPr txBox="1">
            <a:spLocks noGrp="1"/>
          </p:cNvSpPr>
          <p:nvPr>
            <p:ph type="title"/>
          </p:nvPr>
        </p:nvSpPr>
        <p:spPr>
          <a:xfrm>
            <a:off x="589583" y="979654"/>
            <a:ext cx="2622619" cy="391873"/>
          </a:xfrm>
          <a:prstGeom prst="rect">
            <a:avLst/>
          </a:prstGeom>
        </p:spPr>
        <p:txBody>
          <a:bodyPr vert="horz" wrap="square" lIns="0" tIns="9242" rIns="0" bIns="0" rtlCol="0">
            <a:spAutoFit/>
          </a:bodyPr>
          <a:lstStyle/>
          <a:p>
            <a:pPr marL="7701">
              <a:spcBef>
                <a:spcPts val="73"/>
              </a:spcBef>
            </a:pPr>
            <a:r>
              <a:rPr lang="lv-LV" spc="3" dirty="0"/>
              <a:t>TURPMĀKĀ RĪCĪBA</a:t>
            </a:r>
            <a:endParaRPr spc="3" dirty="0"/>
          </a:p>
        </p:txBody>
      </p:sp>
      <p:sp>
        <p:nvSpPr>
          <p:cNvPr id="5" name="object 2">
            <a:extLst>
              <a:ext uri="{FF2B5EF4-FFF2-40B4-BE49-F238E27FC236}">
                <a16:creationId xmlns:a16="http://schemas.microsoft.com/office/drawing/2014/main" id="{FEB169F5-FA81-470F-8DA1-FBBD4818CB7B}"/>
              </a:ext>
            </a:extLst>
          </p:cNvPr>
          <p:cNvSpPr txBox="1"/>
          <p:nvPr/>
        </p:nvSpPr>
        <p:spPr>
          <a:xfrm>
            <a:off x="638684" y="2788856"/>
            <a:ext cx="2351980" cy="1241605"/>
          </a:xfrm>
          <a:prstGeom prst="rect">
            <a:avLst/>
          </a:prstGeom>
        </p:spPr>
        <p:txBody>
          <a:bodyPr vert="horz" wrap="square" lIns="0" tIns="10397" rIns="0" bIns="0" rtlCol="0">
            <a:spAutoFit/>
          </a:bodyPr>
          <a:lstStyle/>
          <a:p>
            <a:pPr marL="7701" defTabSz="554492">
              <a:spcBef>
                <a:spcPts val="82"/>
              </a:spcBef>
            </a:pPr>
            <a:r>
              <a:rPr lang="lv-LV" sz="1600" b="1" spc="-6" dirty="0">
                <a:solidFill>
                  <a:srgbClr val="2C3440"/>
                </a:solidFill>
                <a:latin typeface="Myriad Pro" panose="020B0503030403020204" pitchFamily="34" charset="0"/>
                <a:cs typeface="MyriadPro-Semibold"/>
              </a:rPr>
              <a:t>Globālie atbildes notikumi </a:t>
            </a:r>
            <a:r>
              <a:rPr lang="lv-LV" sz="1600" spc="-6" dirty="0">
                <a:solidFill>
                  <a:srgbClr val="2C3440"/>
                </a:solidFill>
                <a:latin typeface="Myriad Pro" panose="020B0503030403020204" pitchFamily="34" charset="0"/>
                <a:cs typeface="MyriadPro-Semibold"/>
              </a:rPr>
              <a:t>—</a:t>
            </a:r>
            <a:br>
              <a:rPr lang="lv-LV" sz="1600" spc="-6" dirty="0">
                <a:solidFill>
                  <a:srgbClr val="2C3440"/>
                </a:solidFill>
                <a:latin typeface="Myriad Pro" panose="020B0503030403020204" pitchFamily="34" charset="0"/>
                <a:cs typeface="MyriadPro-Semibold"/>
              </a:rPr>
            </a:br>
            <a:r>
              <a:rPr lang="lv-LV" sz="1600" spc="-6" dirty="0">
                <a:solidFill>
                  <a:srgbClr val="2C3440"/>
                </a:solidFill>
                <a:latin typeface="Myriad Pro" panose="020B0503030403020204" pitchFamily="34" charset="0"/>
                <a:cs typeface="MyriadPro-Semibold"/>
              </a:rPr>
              <a:t>pasākumi, UNESCO ideju laboratorijas (</a:t>
            </a:r>
            <a:r>
              <a:rPr lang="lv-LV" sz="1600" i="1" spc="-6" dirty="0">
                <a:solidFill>
                  <a:srgbClr val="2C3440"/>
                </a:solidFill>
                <a:latin typeface="Myriad Pro" panose="020B0503030403020204" pitchFamily="34" charset="0"/>
                <a:cs typeface="MyriadPro-Semibold"/>
              </a:rPr>
              <a:t>IdeasLAB</a:t>
            </a:r>
            <a:r>
              <a:rPr lang="lv-LV" sz="1600" spc="-6" dirty="0">
                <a:solidFill>
                  <a:srgbClr val="2C3440"/>
                </a:solidFill>
                <a:latin typeface="Myriad Pro" panose="020B0503030403020204" pitchFamily="34" charset="0"/>
                <a:cs typeface="MyriadPro-Semibold"/>
              </a:rPr>
              <a:t>) diskusijas</a:t>
            </a:r>
            <a:endParaRPr sz="1600" spc="-6" dirty="0">
              <a:solidFill>
                <a:srgbClr val="2C3440"/>
              </a:solidFill>
              <a:latin typeface="Myriad Pro" panose="020B0503030403020204" pitchFamily="34" charset="0"/>
              <a:cs typeface="MyriadPro-Semibold"/>
            </a:endParaRPr>
          </a:p>
        </p:txBody>
      </p:sp>
      <p:sp>
        <p:nvSpPr>
          <p:cNvPr id="6" name="object 8">
            <a:extLst>
              <a:ext uri="{FF2B5EF4-FFF2-40B4-BE49-F238E27FC236}">
                <a16:creationId xmlns:a16="http://schemas.microsoft.com/office/drawing/2014/main" id="{9D23D0E9-CC01-49E0-92F4-3EA3A59EB67F}"/>
              </a:ext>
            </a:extLst>
          </p:cNvPr>
          <p:cNvSpPr/>
          <p:nvPr/>
        </p:nvSpPr>
        <p:spPr>
          <a:xfrm>
            <a:off x="547419" y="2788856"/>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7" name="object 4">
            <a:extLst>
              <a:ext uri="{FF2B5EF4-FFF2-40B4-BE49-F238E27FC236}">
                <a16:creationId xmlns:a16="http://schemas.microsoft.com/office/drawing/2014/main" id="{1D2BEE64-F587-43AA-A4E0-F88EA75CD0B0}"/>
              </a:ext>
            </a:extLst>
          </p:cNvPr>
          <p:cNvSpPr txBox="1"/>
          <p:nvPr/>
        </p:nvSpPr>
        <p:spPr>
          <a:xfrm>
            <a:off x="6607977" y="2725596"/>
            <a:ext cx="2446939" cy="1747603"/>
          </a:xfrm>
          <a:prstGeom prst="rect">
            <a:avLst/>
          </a:prstGeom>
        </p:spPr>
        <p:txBody>
          <a:bodyPr vert="horz" wrap="square" lIns="0" tIns="6931" rIns="0" bIns="0" rtlCol="0">
            <a:spAutoFit/>
          </a:bodyPr>
          <a:lstStyle/>
          <a:p>
            <a:pPr marL="7701" marR="3081" defTabSz="554492">
              <a:lnSpc>
                <a:spcPct val="101299"/>
              </a:lnSpc>
              <a:spcBef>
                <a:spcPts val="55"/>
              </a:spcBef>
            </a:pPr>
            <a:r>
              <a:rPr lang="lv-LV" sz="1600" b="1" spc="-6" dirty="0">
                <a:solidFill>
                  <a:srgbClr val="2C3440"/>
                </a:solidFill>
                <a:latin typeface="Myriad Pro" panose="020B0503030403020204" pitchFamily="34" charset="0"/>
                <a:cs typeface="MyriadPro-Semibold"/>
              </a:rPr>
              <a:t>Valsts un reģionāla līmeņa dialogi </a:t>
            </a:r>
            <a:r>
              <a:rPr lang="lv-LV" sz="1600" spc="-6" dirty="0">
                <a:solidFill>
                  <a:srgbClr val="2C3440"/>
                </a:solidFill>
                <a:latin typeface="Myriad Pro" panose="020B0503030403020204" pitchFamily="34" charset="0"/>
                <a:cs typeface="MyriadPro-Semibold"/>
              </a:rPr>
              <a:t>—</a:t>
            </a:r>
            <a:br>
              <a:rPr lang="lv-LV" sz="1600" b="1" spc="-6" dirty="0">
                <a:solidFill>
                  <a:srgbClr val="2C3440"/>
                </a:solidFill>
                <a:latin typeface="Myriad Pro" panose="020B0503030403020204" pitchFamily="34" charset="0"/>
                <a:cs typeface="MyriadPro-Semibold"/>
              </a:rPr>
            </a:br>
            <a:r>
              <a:rPr lang="lv-LV" sz="1600" spc="-6" dirty="0">
                <a:solidFill>
                  <a:srgbClr val="2C3440"/>
                </a:solidFill>
                <a:latin typeface="Myriad Pro" panose="020B0503030403020204" pitchFamily="34" charset="0"/>
                <a:cs typeface="MyriadPro-Semibold"/>
              </a:rPr>
              <a:t>politiskie dialogi, kas veicina nozares profesionāļu sasvstarpēju mācīšanos izglītības pārveides pieeju veiksmīgā izmantošanā</a:t>
            </a:r>
            <a:endParaRPr lang="en-US" sz="1600" spc="-6" dirty="0">
              <a:solidFill>
                <a:srgbClr val="2C3440"/>
              </a:solidFill>
              <a:latin typeface="Myriad Pro" panose="020B0503030403020204" pitchFamily="34" charset="0"/>
              <a:cs typeface="MyriadPro-Semibold"/>
            </a:endParaRPr>
          </a:p>
        </p:txBody>
      </p:sp>
      <p:sp>
        <p:nvSpPr>
          <p:cNvPr id="8" name="object 10">
            <a:extLst>
              <a:ext uri="{FF2B5EF4-FFF2-40B4-BE49-F238E27FC236}">
                <a16:creationId xmlns:a16="http://schemas.microsoft.com/office/drawing/2014/main" id="{FFB380CE-10C9-4F0C-8D85-B570D00B00F1}"/>
              </a:ext>
            </a:extLst>
          </p:cNvPr>
          <p:cNvSpPr/>
          <p:nvPr/>
        </p:nvSpPr>
        <p:spPr>
          <a:xfrm>
            <a:off x="6465662" y="2710777"/>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9" name="object 6">
            <a:extLst>
              <a:ext uri="{FF2B5EF4-FFF2-40B4-BE49-F238E27FC236}">
                <a16:creationId xmlns:a16="http://schemas.microsoft.com/office/drawing/2014/main" id="{4788E56C-4DB5-4F6E-BAE8-CEAE1A4004CC}"/>
              </a:ext>
            </a:extLst>
          </p:cNvPr>
          <p:cNvSpPr txBox="1"/>
          <p:nvPr/>
        </p:nvSpPr>
        <p:spPr>
          <a:xfrm>
            <a:off x="9456273" y="2677050"/>
            <a:ext cx="2494700" cy="784071"/>
          </a:xfrm>
          <a:prstGeom prst="rect">
            <a:avLst/>
          </a:prstGeom>
        </p:spPr>
        <p:txBody>
          <a:bodyPr vert="horz" wrap="square" lIns="0" tIns="6931" rIns="0" bIns="0" rtlCol="0">
            <a:spAutoFit/>
          </a:bodyPr>
          <a:lstStyle/>
          <a:p>
            <a:pPr marL="7701" marR="3081" defTabSz="554492">
              <a:lnSpc>
                <a:spcPct val="101299"/>
              </a:lnSpc>
              <a:spcBef>
                <a:spcPts val="55"/>
              </a:spcBef>
            </a:pPr>
            <a:r>
              <a:rPr lang="lv-LV" sz="1600" b="1" spc="-6" dirty="0">
                <a:solidFill>
                  <a:srgbClr val="2C3440"/>
                </a:solidFill>
                <a:latin typeface="Myriad Pro" panose="020B0503030403020204" pitchFamily="34" charset="0"/>
                <a:cs typeface="MyriadPro-Semibold"/>
              </a:rPr>
              <a:t>ANO Samits par izglītības pārveidi </a:t>
            </a:r>
            <a:r>
              <a:rPr lang="lv-LV" spc="-6" dirty="0">
                <a:solidFill>
                  <a:srgbClr val="2C3440"/>
                </a:solidFill>
                <a:latin typeface="Myriad Pro" panose="020B0503030403020204" pitchFamily="34" charset="0"/>
                <a:cs typeface="MyriadPro-Semibold"/>
              </a:rPr>
              <a:t>—</a:t>
            </a:r>
            <a:br>
              <a:rPr lang="lv-LV" dirty="0"/>
            </a:br>
            <a:r>
              <a:rPr lang="lv-LV" sz="1600" spc="-6" dirty="0">
                <a:solidFill>
                  <a:srgbClr val="2C3440"/>
                </a:solidFill>
                <a:latin typeface="Myriad Pro" panose="020B0503030403020204" pitchFamily="34" charset="0"/>
                <a:cs typeface="MyriadPro-Semibold"/>
              </a:rPr>
              <a:t>2022. gada septembris</a:t>
            </a:r>
            <a:endParaRPr sz="1600" spc="-6" dirty="0">
              <a:solidFill>
                <a:srgbClr val="2C3440"/>
              </a:solidFill>
              <a:latin typeface="Myriad Pro" panose="020B0503030403020204" pitchFamily="34" charset="0"/>
              <a:cs typeface="MyriadPro-Semibold"/>
            </a:endParaRPr>
          </a:p>
        </p:txBody>
      </p:sp>
      <p:sp>
        <p:nvSpPr>
          <p:cNvPr id="10" name="object 12">
            <a:extLst>
              <a:ext uri="{FF2B5EF4-FFF2-40B4-BE49-F238E27FC236}">
                <a16:creationId xmlns:a16="http://schemas.microsoft.com/office/drawing/2014/main" id="{C914EF3F-A7AF-4FEA-A4A3-9AB35CAD05E2}"/>
              </a:ext>
            </a:extLst>
          </p:cNvPr>
          <p:cNvSpPr/>
          <p:nvPr/>
        </p:nvSpPr>
        <p:spPr>
          <a:xfrm>
            <a:off x="9284335" y="2677050"/>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1" name="object 13">
            <a:extLst>
              <a:ext uri="{FF2B5EF4-FFF2-40B4-BE49-F238E27FC236}">
                <a16:creationId xmlns:a16="http://schemas.microsoft.com/office/drawing/2014/main" id="{AB8BCA11-4728-4427-97B9-3B17923C77CA}"/>
              </a:ext>
            </a:extLst>
          </p:cNvPr>
          <p:cNvSpPr txBox="1"/>
          <p:nvPr/>
        </p:nvSpPr>
        <p:spPr>
          <a:xfrm>
            <a:off x="582281" y="1841607"/>
            <a:ext cx="4008137" cy="276405"/>
          </a:xfrm>
          <a:prstGeom prst="rect">
            <a:avLst/>
          </a:prstGeom>
        </p:spPr>
        <p:txBody>
          <a:bodyPr vert="horz" wrap="square" lIns="0" tIns="10397" rIns="0" bIns="0" rtlCol="0">
            <a:spAutoFit/>
          </a:bodyPr>
          <a:lstStyle/>
          <a:p>
            <a:pPr marL="7701" defTabSz="554492">
              <a:spcBef>
                <a:spcPts val="82"/>
              </a:spcBef>
            </a:pPr>
            <a:r>
              <a:rPr lang="lv-LV" sz="1728" b="1" spc="27" dirty="0">
                <a:solidFill>
                  <a:srgbClr val="2C3440"/>
                </a:solidFill>
                <a:latin typeface="MyriadPro-Semibold"/>
                <a:cs typeface="MyriadPro-Semibold"/>
              </a:rPr>
              <a:t>REAĢĒT — UZLABOT — VEIDOT KOPĀ</a:t>
            </a:r>
            <a:endParaRPr sz="1728" b="1" spc="27" dirty="0">
              <a:solidFill>
                <a:srgbClr val="2C3440"/>
              </a:solidFill>
              <a:latin typeface="MyriadPro-Semibold"/>
              <a:cs typeface="MyriadPro-Semibold"/>
            </a:endParaRPr>
          </a:p>
        </p:txBody>
      </p:sp>
      <p:sp>
        <p:nvSpPr>
          <p:cNvPr id="13" name="object 9">
            <a:extLst>
              <a:ext uri="{FF2B5EF4-FFF2-40B4-BE49-F238E27FC236}">
                <a16:creationId xmlns:a16="http://schemas.microsoft.com/office/drawing/2014/main" id="{BEEB1FA3-3196-4551-A4AD-DAFE3CFFDDDF}"/>
              </a:ext>
            </a:extLst>
          </p:cNvPr>
          <p:cNvSpPr/>
          <p:nvPr/>
        </p:nvSpPr>
        <p:spPr>
          <a:xfrm>
            <a:off x="3212202" y="2725596"/>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4" name="object 2">
            <a:extLst>
              <a:ext uri="{FF2B5EF4-FFF2-40B4-BE49-F238E27FC236}">
                <a16:creationId xmlns:a16="http://schemas.microsoft.com/office/drawing/2014/main" id="{6EBAF41A-2D79-42AB-891D-1C7EB9EF0D13}"/>
              </a:ext>
            </a:extLst>
          </p:cNvPr>
          <p:cNvSpPr txBox="1"/>
          <p:nvPr/>
        </p:nvSpPr>
        <p:spPr>
          <a:xfrm>
            <a:off x="3303467" y="2741080"/>
            <a:ext cx="2932778" cy="1026161"/>
          </a:xfrm>
          <a:prstGeom prst="rect">
            <a:avLst/>
          </a:prstGeom>
        </p:spPr>
        <p:txBody>
          <a:bodyPr vert="horz" wrap="square" lIns="0" tIns="10397" rIns="0" bIns="0" rtlCol="0">
            <a:spAutoFit/>
          </a:bodyPr>
          <a:lstStyle/>
          <a:p>
            <a:pPr marL="7701" defTabSz="554492">
              <a:spcBef>
                <a:spcPts val="82"/>
              </a:spcBef>
            </a:pPr>
            <a:r>
              <a:rPr lang="lv-LV" sz="1600" b="1" spc="-6" dirty="0">
                <a:solidFill>
                  <a:srgbClr val="2C3440"/>
                </a:solidFill>
                <a:latin typeface="Myriad Pro" panose="020B0503030403020204" pitchFamily="34" charset="0"/>
                <a:cs typeface="MyriadPro-Semibold"/>
              </a:rPr>
              <a:t>Gadījumu izpētes un piemēri </a:t>
            </a:r>
            <a:r>
              <a:rPr lang="lv-LV" spc="-6" dirty="0">
                <a:solidFill>
                  <a:srgbClr val="2C3440"/>
                </a:solidFill>
                <a:latin typeface="Myriad Pro" panose="020B0503030403020204" pitchFamily="34" charset="0"/>
                <a:cs typeface="MyriadPro-Semibold"/>
              </a:rPr>
              <a:t>—</a:t>
            </a:r>
            <a:br>
              <a:rPr lang="lv-LV" dirty="0"/>
            </a:br>
            <a:r>
              <a:rPr lang="lv-LV" sz="1600" spc="-6" dirty="0">
                <a:solidFill>
                  <a:srgbClr val="2C3440"/>
                </a:solidFill>
                <a:latin typeface="Myriad Pro" panose="020B0503030403020204" pitchFamily="34" charset="0"/>
                <a:cs typeface="MyriadPro-Semibold"/>
              </a:rPr>
              <a:t>daudzsološas prakses un pieredzes, kurās jau tiek īstenoti šajā ziņojumā paustie ieteikumi</a:t>
            </a:r>
            <a:endParaRPr sz="1600" spc="-6" dirty="0">
              <a:solidFill>
                <a:srgbClr val="2C3440"/>
              </a:solidFill>
              <a:latin typeface="Myriad Pro" panose="020B0503030403020204" pitchFamily="34" charset="0"/>
              <a:cs typeface="MyriadPro-Semibold"/>
            </a:endParaRPr>
          </a:p>
        </p:txBody>
      </p:sp>
      <p:sp>
        <p:nvSpPr>
          <p:cNvPr id="15" name="object 12">
            <a:extLst>
              <a:ext uri="{FF2B5EF4-FFF2-40B4-BE49-F238E27FC236}">
                <a16:creationId xmlns:a16="http://schemas.microsoft.com/office/drawing/2014/main" id="{8029E156-85A7-4247-9903-BE60CA6211F5}"/>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401376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27099D21-3E35-498A-8E6D-E5BF90525E0A}"/>
              </a:ext>
            </a:extLst>
          </p:cNvPr>
          <p:cNvSpPr txBox="1"/>
          <p:nvPr/>
        </p:nvSpPr>
        <p:spPr>
          <a:xfrm>
            <a:off x="729274" y="2159084"/>
            <a:ext cx="1547960" cy="1116085"/>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spc="-9" dirty="0">
                <a:solidFill>
                  <a:srgbClr val="2C3440"/>
                </a:solidFill>
                <a:latin typeface="MyriadPro-Semibold"/>
                <a:cs typeface="MyriadPro-Semibold"/>
              </a:rPr>
              <a:t>Mūsu pasaule atrodas pagrieziena punktā</a:t>
            </a:r>
            <a:endParaRPr sz="1728" dirty="0">
              <a:solidFill>
                <a:prstClr val="black"/>
              </a:solidFill>
              <a:latin typeface="MyriadPro-Semibold"/>
              <a:cs typeface="MyriadPro-Semibold"/>
            </a:endParaRPr>
          </a:p>
        </p:txBody>
      </p:sp>
      <p:sp>
        <p:nvSpPr>
          <p:cNvPr id="5" name="object 3">
            <a:extLst>
              <a:ext uri="{FF2B5EF4-FFF2-40B4-BE49-F238E27FC236}">
                <a16:creationId xmlns:a16="http://schemas.microsoft.com/office/drawing/2014/main" id="{7820C7F6-ACC2-4674-BA0D-301E0029A041}"/>
              </a:ext>
            </a:extLst>
          </p:cNvPr>
          <p:cNvSpPr txBox="1"/>
          <p:nvPr/>
        </p:nvSpPr>
        <p:spPr>
          <a:xfrm>
            <a:off x="3448312" y="2159084"/>
            <a:ext cx="2265720" cy="812604"/>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spc="-9" dirty="0">
                <a:solidFill>
                  <a:srgbClr val="2C3440"/>
                </a:solidFill>
                <a:latin typeface="MyriadPro-Semibold"/>
                <a:cs typeface="MyriadPro-Semibold"/>
              </a:rPr>
              <a:t>Turpināt neilgtspējīgo ceļu vai radikāli mainīt virzienu</a:t>
            </a:r>
            <a:endParaRPr sz="1728" b="1" spc="-9" dirty="0">
              <a:solidFill>
                <a:srgbClr val="2C3440"/>
              </a:solidFill>
              <a:latin typeface="MyriadPro-Semibold"/>
              <a:cs typeface="MyriadPro-Semibold"/>
            </a:endParaRPr>
          </a:p>
        </p:txBody>
      </p:sp>
      <p:sp>
        <p:nvSpPr>
          <p:cNvPr id="6" name="object 4">
            <a:extLst>
              <a:ext uri="{FF2B5EF4-FFF2-40B4-BE49-F238E27FC236}">
                <a16:creationId xmlns:a16="http://schemas.microsoft.com/office/drawing/2014/main" id="{14F00501-3B7D-4E12-B420-16E20A7C8E2E}"/>
              </a:ext>
            </a:extLst>
          </p:cNvPr>
          <p:cNvSpPr txBox="1"/>
          <p:nvPr/>
        </p:nvSpPr>
        <p:spPr>
          <a:xfrm>
            <a:off x="6334026" y="2159084"/>
            <a:ext cx="2014273" cy="1081139"/>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spc="-9" dirty="0">
                <a:solidFill>
                  <a:srgbClr val="2C3440"/>
                </a:solidFill>
                <a:latin typeface="MyriadPro-Semibold"/>
                <a:cs typeface="MyriadPro-Semibold"/>
              </a:rPr>
              <a:t>Zināšanas un mācīšanās ir pamats atjaunotnei un pārveidei</a:t>
            </a:r>
            <a:endParaRPr sz="1728" b="1" spc="-9" dirty="0">
              <a:solidFill>
                <a:srgbClr val="2C3440"/>
              </a:solidFill>
              <a:latin typeface="MyriadPro-Semibold"/>
              <a:cs typeface="MyriadPro-Semibold"/>
            </a:endParaRPr>
          </a:p>
        </p:txBody>
      </p:sp>
      <p:sp>
        <p:nvSpPr>
          <p:cNvPr id="7" name="object 5">
            <a:extLst>
              <a:ext uri="{FF2B5EF4-FFF2-40B4-BE49-F238E27FC236}">
                <a16:creationId xmlns:a16="http://schemas.microsoft.com/office/drawing/2014/main" id="{F7183BB8-203A-45C8-9ECB-552FCFA62FA2}"/>
              </a:ext>
            </a:extLst>
          </p:cNvPr>
          <p:cNvSpPr txBox="1"/>
          <p:nvPr/>
        </p:nvSpPr>
        <p:spPr>
          <a:xfrm>
            <a:off x="9205961" y="2159084"/>
            <a:ext cx="2281893" cy="1873985"/>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spc="-9" dirty="0">
                <a:solidFill>
                  <a:srgbClr val="2C3440"/>
                </a:solidFill>
                <a:latin typeface="MyriadPro-Semibold"/>
                <a:cs typeface="MyriadPro-Semibold"/>
              </a:rPr>
              <a:t>Mums ir nepieciešams jauns sabiedriskais līgums izglītības jomā, kas spētu vērst par labu pagātnes netaisnības, vienlaikus pārveidojot nākotni</a:t>
            </a:r>
            <a:endParaRPr sz="1728" b="1" spc="-9" dirty="0">
              <a:solidFill>
                <a:srgbClr val="2C3440"/>
              </a:solidFill>
              <a:latin typeface="MyriadPro-Semibold"/>
              <a:cs typeface="MyriadPro-Semibold"/>
            </a:endParaRPr>
          </a:p>
        </p:txBody>
      </p:sp>
      <p:sp>
        <p:nvSpPr>
          <p:cNvPr id="8" name="object 6">
            <a:extLst>
              <a:ext uri="{FF2B5EF4-FFF2-40B4-BE49-F238E27FC236}">
                <a16:creationId xmlns:a16="http://schemas.microsoft.com/office/drawing/2014/main" id="{3AA5C495-F0A8-4205-B452-0CD04F460967}"/>
              </a:ext>
            </a:extLst>
          </p:cNvPr>
          <p:cNvSpPr txBox="1">
            <a:spLocks noGrp="1"/>
          </p:cNvSpPr>
          <p:nvPr>
            <p:ph type="title"/>
          </p:nvPr>
        </p:nvSpPr>
        <p:spPr>
          <a:xfrm>
            <a:off x="589582" y="979654"/>
            <a:ext cx="5235479" cy="391873"/>
          </a:xfrm>
          <a:prstGeom prst="rect">
            <a:avLst/>
          </a:prstGeom>
        </p:spPr>
        <p:txBody>
          <a:bodyPr vert="horz" wrap="square" lIns="0" tIns="9242" rIns="0" bIns="0" rtlCol="0">
            <a:spAutoFit/>
          </a:bodyPr>
          <a:lstStyle/>
          <a:p>
            <a:pPr marL="7701">
              <a:spcBef>
                <a:spcPts val="73"/>
              </a:spcBef>
            </a:pPr>
            <a:r>
              <a:rPr lang="lv-LV" spc="55" dirty="0"/>
              <a:t>ZIŅOJUMA PAMATOJUMS</a:t>
            </a:r>
            <a:endParaRPr spc="55" dirty="0"/>
          </a:p>
        </p:txBody>
      </p:sp>
      <p:sp>
        <p:nvSpPr>
          <p:cNvPr id="9" name="object 7">
            <a:extLst>
              <a:ext uri="{FF2B5EF4-FFF2-40B4-BE49-F238E27FC236}">
                <a16:creationId xmlns:a16="http://schemas.microsoft.com/office/drawing/2014/main" id="{8873B7FE-38A7-48AC-9EFC-5403AFBFB789}"/>
              </a:ext>
            </a:extLst>
          </p:cNvPr>
          <p:cNvSpPr/>
          <p:nvPr/>
        </p:nvSpPr>
        <p:spPr>
          <a:xfrm>
            <a:off x="597286"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0" name="object 8">
            <a:extLst>
              <a:ext uri="{FF2B5EF4-FFF2-40B4-BE49-F238E27FC236}">
                <a16:creationId xmlns:a16="http://schemas.microsoft.com/office/drawing/2014/main" id="{37FB48A7-0C82-4EC6-9A21-602D5BCFB891}"/>
              </a:ext>
            </a:extLst>
          </p:cNvPr>
          <p:cNvSpPr/>
          <p:nvPr/>
        </p:nvSpPr>
        <p:spPr>
          <a:xfrm>
            <a:off x="3332230"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1" name="object 9">
            <a:extLst>
              <a:ext uri="{FF2B5EF4-FFF2-40B4-BE49-F238E27FC236}">
                <a16:creationId xmlns:a16="http://schemas.microsoft.com/office/drawing/2014/main" id="{1CCF9068-1AD3-4801-8181-373EC4B1759F}"/>
              </a:ext>
            </a:extLst>
          </p:cNvPr>
          <p:cNvSpPr/>
          <p:nvPr/>
        </p:nvSpPr>
        <p:spPr>
          <a:xfrm>
            <a:off x="6217891"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2" name="object 10">
            <a:extLst>
              <a:ext uri="{FF2B5EF4-FFF2-40B4-BE49-F238E27FC236}">
                <a16:creationId xmlns:a16="http://schemas.microsoft.com/office/drawing/2014/main" id="{C4F89678-575B-41B4-9DEA-455A0BEB0518}"/>
              </a:ext>
            </a:extLst>
          </p:cNvPr>
          <p:cNvSpPr/>
          <p:nvPr/>
        </p:nvSpPr>
        <p:spPr>
          <a:xfrm>
            <a:off x="8952836"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4" name="object 12">
            <a:extLst>
              <a:ext uri="{FF2B5EF4-FFF2-40B4-BE49-F238E27FC236}">
                <a16:creationId xmlns:a16="http://schemas.microsoft.com/office/drawing/2014/main" id="{8DDC9DCB-0DEA-43D7-91E0-268617CDCC0E}"/>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138680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8443C00D-D05A-45F8-A913-4385B829AAF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6752" y="1676282"/>
            <a:ext cx="2876475" cy="4019268"/>
          </a:xfrm>
          <a:prstGeom prst="rect">
            <a:avLst/>
          </a:prstGeom>
        </p:spPr>
      </p:pic>
      <p:pic>
        <p:nvPicPr>
          <p:cNvPr id="5" name="object 3">
            <a:extLst>
              <a:ext uri="{FF2B5EF4-FFF2-40B4-BE49-F238E27FC236}">
                <a16:creationId xmlns:a16="http://schemas.microsoft.com/office/drawing/2014/main" id="{76FC0049-FD01-4DFC-8911-8CFCB41502E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648170" y="1676282"/>
            <a:ext cx="2895661" cy="4019268"/>
          </a:xfrm>
          <a:prstGeom prst="rect">
            <a:avLst/>
          </a:prstGeom>
        </p:spPr>
      </p:pic>
      <p:pic>
        <p:nvPicPr>
          <p:cNvPr id="6" name="object 4">
            <a:extLst>
              <a:ext uri="{FF2B5EF4-FFF2-40B4-BE49-F238E27FC236}">
                <a16:creationId xmlns:a16="http://schemas.microsoft.com/office/drawing/2014/main" id="{6B70A1BE-E5E9-48D2-AA0B-FEFDE0E6134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95683" y="1676282"/>
            <a:ext cx="2874082" cy="4019268"/>
          </a:xfrm>
          <a:prstGeom prst="rect">
            <a:avLst/>
          </a:prstGeom>
        </p:spPr>
      </p:pic>
      <p:sp>
        <p:nvSpPr>
          <p:cNvPr id="7" name="object 5">
            <a:extLst>
              <a:ext uri="{FF2B5EF4-FFF2-40B4-BE49-F238E27FC236}">
                <a16:creationId xmlns:a16="http://schemas.microsoft.com/office/drawing/2014/main" id="{5D10D2DD-14D4-4751-BAA8-4DCBEBC20FB9}"/>
              </a:ext>
            </a:extLst>
          </p:cNvPr>
          <p:cNvSpPr txBox="1">
            <a:spLocks noGrp="1"/>
          </p:cNvSpPr>
          <p:nvPr>
            <p:ph type="title"/>
          </p:nvPr>
        </p:nvSpPr>
        <p:spPr>
          <a:xfrm>
            <a:off x="645067" y="705334"/>
            <a:ext cx="10880183" cy="774413"/>
          </a:xfrm>
          <a:prstGeom prst="rect">
            <a:avLst/>
          </a:prstGeom>
        </p:spPr>
        <p:txBody>
          <a:bodyPr vert="horz" wrap="square" lIns="0" tIns="9242" rIns="0" bIns="0" rtlCol="0">
            <a:spAutoFit/>
          </a:bodyPr>
          <a:lstStyle/>
          <a:p>
            <a:pPr marL="7701" algn="ctr">
              <a:spcBef>
                <a:spcPts val="73"/>
              </a:spcBef>
            </a:pPr>
            <a:r>
              <a:rPr lang="lv-LV" spc="49" dirty="0"/>
              <a:t>JAUNA REDZĒJUMA VEIDOŠANA VĒSTURISKI NOZĪMĪGOS</a:t>
            </a:r>
            <a:br>
              <a:rPr lang="lv-LV" spc="49" dirty="0"/>
            </a:br>
            <a:r>
              <a:rPr lang="lv-LV" spc="49" dirty="0"/>
              <a:t>PAGRIEZIENA PUNKTOS</a:t>
            </a:r>
            <a:endParaRPr spc="49" dirty="0"/>
          </a:p>
        </p:txBody>
      </p:sp>
      <p:sp>
        <p:nvSpPr>
          <p:cNvPr id="9" name="object 12">
            <a:extLst>
              <a:ext uri="{FF2B5EF4-FFF2-40B4-BE49-F238E27FC236}">
                <a16:creationId xmlns:a16="http://schemas.microsoft.com/office/drawing/2014/main" id="{7AD334EC-DD17-4E6A-950A-46A011119BE3}"/>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3459439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8">
            <a:extLst>
              <a:ext uri="{FF2B5EF4-FFF2-40B4-BE49-F238E27FC236}">
                <a16:creationId xmlns:a16="http://schemas.microsoft.com/office/drawing/2014/main" id="{FEA860BC-9DAE-4B96-85E1-EAAD376E612C}"/>
              </a:ext>
            </a:extLst>
          </p:cNvPr>
          <p:cNvSpPr txBox="1">
            <a:spLocks noGrp="1"/>
          </p:cNvSpPr>
          <p:nvPr>
            <p:ph type="title"/>
          </p:nvPr>
        </p:nvSpPr>
        <p:spPr>
          <a:xfrm>
            <a:off x="589583" y="979654"/>
            <a:ext cx="3724332" cy="391873"/>
          </a:xfrm>
          <a:prstGeom prst="rect">
            <a:avLst/>
          </a:prstGeom>
        </p:spPr>
        <p:txBody>
          <a:bodyPr vert="horz" wrap="square" lIns="0" tIns="9242" rIns="0" bIns="0" rtlCol="0">
            <a:spAutoFit/>
          </a:bodyPr>
          <a:lstStyle/>
          <a:p>
            <a:pPr marL="7701">
              <a:spcBef>
                <a:spcPts val="73"/>
              </a:spcBef>
            </a:pPr>
            <a:r>
              <a:rPr lang="lv-LV" spc="30" dirty="0"/>
              <a:t>GLOBĀLS ZIŅOJUMS</a:t>
            </a:r>
            <a:endParaRPr spc="30" dirty="0"/>
          </a:p>
        </p:txBody>
      </p:sp>
      <p:pic>
        <p:nvPicPr>
          <p:cNvPr id="5" name="object 2">
            <a:extLst>
              <a:ext uri="{FF2B5EF4-FFF2-40B4-BE49-F238E27FC236}">
                <a16:creationId xmlns:a16="http://schemas.microsoft.com/office/drawing/2014/main" id="{1AFF35DA-9119-460A-ACCC-AA9EBD89173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583187" y="1701079"/>
            <a:ext cx="5597037" cy="3795509"/>
          </a:xfrm>
          <a:prstGeom prst="rect">
            <a:avLst/>
          </a:prstGeom>
        </p:spPr>
      </p:pic>
      <p:pic>
        <p:nvPicPr>
          <p:cNvPr id="6" name="object 3">
            <a:extLst>
              <a:ext uri="{FF2B5EF4-FFF2-40B4-BE49-F238E27FC236}">
                <a16:creationId xmlns:a16="http://schemas.microsoft.com/office/drawing/2014/main" id="{3AD366B9-F6C8-418E-AEBA-295C395FA89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443812" y="1902751"/>
            <a:ext cx="870103" cy="1088840"/>
          </a:xfrm>
          <a:prstGeom prst="rect">
            <a:avLst/>
          </a:prstGeom>
        </p:spPr>
      </p:pic>
      <p:pic>
        <p:nvPicPr>
          <p:cNvPr id="7" name="object 4">
            <a:extLst>
              <a:ext uri="{FF2B5EF4-FFF2-40B4-BE49-F238E27FC236}">
                <a16:creationId xmlns:a16="http://schemas.microsoft.com/office/drawing/2014/main" id="{930C1542-0C63-4427-945F-405C1B35102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86710" y="1902751"/>
            <a:ext cx="859042" cy="1088840"/>
          </a:xfrm>
          <a:prstGeom prst="rect">
            <a:avLst/>
          </a:prstGeom>
        </p:spPr>
      </p:pic>
      <p:pic>
        <p:nvPicPr>
          <p:cNvPr id="8" name="object 5">
            <a:extLst>
              <a:ext uri="{FF2B5EF4-FFF2-40B4-BE49-F238E27FC236}">
                <a16:creationId xmlns:a16="http://schemas.microsoft.com/office/drawing/2014/main" id="{A66B266D-E0E9-4D1B-AA64-4E910236104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88022" y="1902751"/>
            <a:ext cx="877419" cy="1088840"/>
          </a:xfrm>
          <a:prstGeom prst="rect">
            <a:avLst/>
          </a:prstGeom>
        </p:spPr>
      </p:pic>
      <p:pic>
        <p:nvPicPr>
          <p:cNvPr id="9" name="object 6">
            <a:extLst>
              <a:ext uri="{FF2B5EF4-FFF2-40B4-BE49-F238E27FC236}">
                <a16:creationId xmlns:a16="http://schemas.microsoft.com/office/drawing/2014/main" id="{6664FA89-5113-4D00-807A-AFACABB0F1F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524502" y="1896742"/>
            <a:ext cx="887798" cy="1094849"/>
          </a:xfrm>
          <a:prstGeom prst="rect">
            <a:avLst/>
          </a:prstGeom>
        </p:spPr>
      </p:pic>
      <p:pic>
        <p:nvPicPr>
          <p:cNvPr id="10" name="object 7">
            <a:extLst>
              <a:ext uri="{FF2B5EF4-FFF2-40B4-BE49-F238E27FC236}">
                <a16:creationId xmlns:a16="http://schemas.microsoft.com/office/drawing/2014/main" id="{ABCA0451-6FF0-4DDD-9C97-19F77B208FE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83347" y="1890732"/>
            <a:ext cx="877419" cy="1094849"/>
          </a:xfrm>
          <a:prstGeom prst="rect">
            <a:avLst/>
          </a:prstGeom>
        </p:spPr>
      </p:pic>
      <p:pic>
        <p:nvPicPr>
          <p:cNvPr id="11" name="object 8">
            <a:extLst>
              <a:ext uri="{FF2B5EF4-FFF2-40B4-BE49-F238E27FC236}">
                <a16:creationId xmlns:a16="http://schemas.microsoft.com/office/drawing/2014/main" id="{876F8DDC-877D-450F-A58B-18D33C7D66B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583347" y="3063214"/>
            <a:ext cx="872148" cy="1088840"/>
          </a:xfrm>
          <a:prstGeom prst="rect">
            <a:avLst/>
          </a:prstGeom>
        </p:spPr>
      </p:pic>
      <p:pic>
        <p:nvPicPr>
          <p:cNvPr id="12" name="object 9">
            <a:extLst>
              <a:ext uri="{FF2B5EF4-FFF2-40B4-BE49-F238E27FC236}">
                <a16:creationId xmlns:a16="http://schemas.microsoft.com/office/drawing/2014/main" id="{62530AFC-FC31-4C5F-B2B1-214C5C97EFD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335760" y="1901618"/>
            <a:ext cx="877419" cy="1088840"/>
          </a:xfrm>
          <a:prstGeom prst="rect">
            <a:avLst/>
          </a:prstGeom>
        </p:spPr>
      </p:pic>
      <p:pic>
        <p:nvPicPr>
          <p:cNvPr id="13" name="object 10">
            <a:extLst>
              <a:ext uri="{FF2B5EF4-FFF2-40B4-BE49-F238E27FC236}">
                <a16:creationId xmlns:a16="http://schemas.microsoft.com/office/drawing/2014/main" id="{D5006FF0-9909-4980-A958-0F54838E186F}"/>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1529603" y="3063213"/>
            <a:ext cx="877419" cy="1088847"/>
          </a:xfrm>
          <a:prstGeom prst="rect">
            <a:avLst/>
          </a:prstGeom>
        </p:spPr>
      </p:pic>
      <p:pic>
        <p:nvPicPr>
          <p:cNvPr id="14" name="object 11">
            <a:extLst>
              <a:ext uri="{FF2B5EF4-FFF2-40B4-BE49-F238E27FC236}">
                <a16:creationId xmlns:a16="http://schemas.microsoft.com/office/drawing/2014/main" id="{E31B3F3D-0121-48A1-807D-F102638039F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388023" y="3063214"/>
            <a:ext cx="877418" cy="1096132"/>
          </a:xfrm>
          <a:prstGeom prst="rect">
            <a:avLst/>
          </a:prstGeom>
        </p:spPr>
      </p:pic>
      <p:pic>
        <p:nvPicPr>
          <p:cNvPr id="15" name="object 12">
            <a:extLst>
              <a:ext uri="{FF2B5EF4-FFF2-40B4-BE49-F238E27FC236}">
                <a16:creationId xmlns:a16="http://schemas.microsoft.com/office/drawing/2014/main" id="{3F47C912-0734-46C7-87FA-C1D2C3E81C06}"/>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5335761" y="3055927"/>
            <a:ext cx="877418" cy="1103417"/>
          </a:xfrm>
          <a:prstGeom prst="rect">
            <a:avLst/>
          </a:prstGeom>
        </p:spPr>
      </p:pic>
      <p:pic>
        <p:nvPicPr>
          <p:cNvPr id="16" name="object 13">
            <a:extLst>
              <a:ext uri="{FF2B5EF4-FFF2-40B4-BE49-F238E27FC236}">
                <a16:creationId xmlns:a16="http://schemas.microsoft.com/office/drawing/2014/main" id="{5C5789A6-3E64-461B-BB63-1E968B4466F6}"/>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1524503" y="4238239"/>
            <a:ext cx="887798" cy="1088847"/>
          </a:xfrm>
          <a:prstGeom prst="rect">
            <a:avLst/>
          </a:prstGeom>
        </p:spPr>
      </p:pic>
      <p:pic>
        <p:nvPicPr>
          <p:cNvPr id="17" name="object 14">
            <a:extLst>
              <a:ext uri="{FF2B5EF4-FFF2-40B4-BE49-F238E27FC236}">
                <a16:creationId xmlns:a16="http://schemas.microsoft.com/office/drawing/2014/main" id="{4DE044FE-9F06-443F-A2C2-E0A6F59BA551}"/>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572976" y="4236978"/>
            <a:ext cx="878342" cy="1088840"/>
          </a:xfrm>
          <a:prstGeom prst="rect">
            <a:avLst/>
          </a:prstGeom>
        </p:spPr>
      </p:pic>
      <p:pic>
        <p:nvPicPr>
          <p:cNvPr id="18" name="object 15">
            <a:extLst>
              <a:ext uri="{FF2B5EF4-FFF2-40B4-BE49-F238E27FC236}">
                <a16:creationId xmlns:a16="http://schemas.microsoft.com/office/drawing/2014/main" id="{0B93669F-6428-4A1C-B9EE-90292FD122AA}"/>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2484635" y="4238239"/>
            <a:ext cx="859042" cy="1088847"/>
          </a:xfrm>
          <a:prstGeom prst="rect">
            <a:avLst/>
          </a:prstGeom>
        </p:spPr>
      </p:pic>
      <p:pic>
        <p:nvPicPr>
          <p:cNvPr id="19" name="object 16">
            <a:extLst>
              <a:ext uri="{FF2B5EF4-FFF2-40B4-BE49-F238E27FC236}">
                <a16:creationId xmlns:a16="http://schemas.microsoft.com/office/drawing/2014/main" id="{38AAA4FB-0EB2-41D6-AA14-776FC064A71D}"/>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3435574" y="4238233"/>
            <a:ext cx="878341" cy="1088847"/>
          </a:xfrm>
          <a:prstGeom prst="rect">
            <a:avLst/>
          </a:prstGeom>
        </p:spPr>
      </p:pic>
      <p:pic>
        <p:nvPicPr>
          <p:cNvPr id="20" name="object 17">
            <a:extLst>
              <a:ext uri="{FF2B5EF4-FFF2-40B4-BE49-F238E27FC236}">
                <a16:creationId xmlns:a16="http://schemas.microsoft.com/office/drawing/2014/main" id="{1A56F52F-9854-4A36-9D52-0FA7E69BBB79}"/>
              </a:ext>
            </a:extLst>
          </p:cNvPr>
          <p:cNvPicPr/>
          <p:nvPr/>
        </p:nvPicPr>
        <p:blipFill>
          <a:blip r:embed="rId18" cstate="print">
            <a:extLst>
              <a:ext uri="{28A0092B-C50C-407E-A947-70E740481C1C}">
                <a14:useLocalDpi xmlns:a14="http://schemas.microsoft.com/office/drawing/2010/main" val="0"/>
              </a:ext>
            </a:extLst>
          </a:blip>
          <a:stretch>
            <a:fillRect/>
          </a:stretch>
        </p:blipFill>
        <p:spPr>
          <a:xfrm>
            <a:off x="4387100" y="4238240"/>
            <a:ext cx="878342" cy="1088840"/>
          </a:xfrm>
          <a:prstGeom prst="rect">
            <a:avLst/>
          </a:prstGeom>
        </p:spPr>
      </p:pic>
      <p:pic>
        <p:nvPicPr>
          <p:cNvPr id="21" name="Picture 20">
            <a:extLst>
              <a:ext uri="{FF2B5EF4-FFF2-40B4-BE49-F238E27FC236}">
                <a16:creationId xmlns:a16="http://schemas.microsoft.com/office/drawing/2014/main" id="{B5428990-13D0-4638-88BF-2F7B32DBD507}"/>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t="-1849"/>
          <a:stretch/>
        </p:blipFill>
        <p:spPr>
          <a:xfrm>
            <a:off x="5335761" y="4218099"/>
            <a:ext cx="877418" cy="1108981"/>
          </a:xfrm>
          <a:prstGeom prst="rect">
            <a:avLst/>
          </a:prstGeom>
        </p:spPr>
      </p:pic>
      <p:pic>
        <p:nvPicPr>
          <p:cNvPr id="22" name="Picture 21">
            <a:extLst>
              <a:ext uri="{FF2B5EF4-FFF2-40B4-BE49-F238E27FC236}">
                <a16:creationId xmlns:a16="http://schemas.microsoft.com/office/drawing/2014/main" id="{F50D8A15-833B-4C3C-89DE-D9839D0FEAD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2486710" y="3070505"/>
            <a:ext cx="870103" cy="1088840"/>
          </a:xfrm>
          <a:prstGeom prst="rect">
            <a:avLst/>
          </a:prstGeom>
        </p:spPr>
      </p:pic>
      <p:pic>
        <p:nvPicPr>
          <p:cNvPr id="23" name="Picture 22">
            <a:extLst>
              <a:ext uri="{FF2B5EF4-FFF2-40B4-BE49-F238E27FC236}">
                <a16:creationId xmlns:a16="http://schemas.microsoft.com/office/drawing/2014/main" id="{8CA9E5B9-C22F-47FE-9C99-2C3F8EE06B9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3443812" y="3070498"/>
            <a:ext cx="870103" cy="1081562"/>
          </a:xfrm>
          <a:prstGeom prst="rect">
            <a:avLst/>
          </a:prstGeom>
        </p:spPr>
      </p:pic>
      <p:sp>
        <p:nvSpPr>
          <p:cNvPr id="24" name="object 12">
            <a:extLst>
              <a:ext uri="{FF2B5EF4-FFF2-40B4-BE49-F238E27FC236}">
                <a16:creationId xmlns:a16="http://schemas.microsoft.com/office/drawing/2014/main" id="{1B8A631D-D3E2-4EC2-84FE-ABA2B16A0C3A}"/>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95456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D7AC2BB2-995D-495D-BB3B-4C92748877BD}"/>
              </a:ext>
            </a:extLst>
          </p:cNvPr>
          <p:cNvSpPr txBox="1">
            <a:spLocks noGrp="1"/>
          </p:cNvSpPr>
          <p:nvPr>
            <p:ph type="title"/>
          </p:nvPr>
        </p:nvSpPr>
        <p:spPr>
          <a:xfrm>
            <a:off x="589582" y="979654"/>
            <a:ext cx="8238325" cy="391873"/>
          </a:xfrm>
          <a:prstGeom prst="rect">
            <a:avLst/>
          </a:prstGeom>
        </p:spPr>
        <p:txBody>
          <a:bodyPr vert="horz" wrap="square" lIns="0" tIns="9242" rIns="0" bIns="0" rtlCol="0">
            <a:spAutoFit/>
          </a:bodyPr>
          <a:lstStyle/>
          <a:p>
            <a:pPr marL="7701">
              <a:spcBef>
                <a:spcPts val="73"/>
              </a:spcBef>
            </a:pPr>
            <a:r>
              <a:rPr lang="lv-LV" spc="55" dirty="0"/>
              <a:t>NEPIEPILDĪTIE SOLĪJUMI UN NENOTEIKTĀ NĀKOTNE</a:t>
            </a:r>
            <a:endParaRPr spc="55" dirty="0"/>
          </a:p>
        </p:txBody>
      </p:sp>
      <p:sp>
        <p:nvSpPr>
          <p:cNvPr id="5" name="object 15">
            <a:extLst>
              <a:ext uri="{FF2B5EF4-FFF2-40B4-BE49-F238E27FC236}">
                <a16:creationId xmlns:a16="http://schemas.microsoft.com/office/drawing/2014/main" id="{A074B101-691A-4BFF-B3EB-9A60BFC86AD2}"/>
              </a:ext>
            </a:extLst>
          </p:cNvPr>
          <p:cNvSpPr txBox="1">
            <a:spLocks noGrp="1"/>
          </p:cNvSpPr>
          <p:nvPr>
            <p:ph type="ftr" sz="quarter" idx="5"/>
          </p:nvPr>
        </p:nvSpPr>
        <p:spPr>
          <a:xfrm>
            <a:off x="5420072" y="3932054"/>
            <a:ext cx="49973" cy="129417"/>
          </a:xfrm>
          <a:prstGeom prst="rect">
            <a:avLst/>
          </a:prstGeom>
        </p:spPr>
        <p:txBody>
          <a:bodyPr vert="horz" wrap="square" lIns="0" tIns="8086" rIns="0" bIns="0" rtlCol="0">
            <a:spAutoFit/>
          </a:bodyPr>
          <a:lstStyle/>
          <a:p>
            <a:pPr marL="7701" defTabSz="554492">
              <a:spcBef>
                <a:spcPts val="64"/>
              </a:spcBef>
            </a:pPr>
            <a:r>
              <a:rPr spc="6" dirty="0"/>
              <a:t>A</a:t>
            </a:r>
          </a:p>
        </p:txBody>
      </p:sp>
      <p:sp>
        <p:nvSpPr>
          <p:cNvPr id="6" name="object 18">
            <a:extLst>
              <a:ext uri="{FF2B5EF4-FFF2-40B4-BE49-F238E27FC236}">
                <a16:creationId xmlns:a16="http://schemas.microsoft.com/office/drawing/2014/main" id="{4EF84BF9-2CB6-4FEE-AA79-EC81E28CA26D}"/>
              </a:ext>
            </a:extLst>
          </p:cNvPr>
          <p:cNvSpPr txBox="1">
            <a:spLocks noGrp="1"/>
          </p:cNvSpPr>
          <p:nvPr>
            <p:ph type="dt" sz="half" idx="6"/>
          </p:nvPr>
        </p:nvSpPr>
        <p:spPr>
          <a:xfrm>
            <a:off x="6196671" y="3932054"/>
            <a:ext cx="510241" cy="250667"/>
          </a:xfrm>
          <a:prstGeom prst="rect">
            <a:avLst/>
          </a:prstGeom>
        </p:spPr>
        <p:txBody>
          <a:bodyPr vert="horz" wrap="square" lIns="0" tIns="8086" rIns="0" bIns="0" rtlCol="0">
            <a:spAutoFit/>
          </a:bodyPr>
          <a:lstStyle/>
          <a:p>
            <a:pPr marL="7701" defTabSz="554492">
              <a:spcBef>
                <a:spcPts val="64"/>
              </a:spcBef>
            </a:pPr>
            <a:r>
              <a:rPr spc="6" dirty="0"/>
              <a:t>C </a:t>
            </a:r>
            <a:r>
              <a:rPr spc="9" dirty="0"/>
              <a:t> </a:t>
            </a:r>
            <a:r>
              <a:rPr spc="6" dirty="0"/>
              <a:t>O </a:t>
            </a:r>
            <a:r>
              <a:rPr spc="36" dirty="0"/>
              <a:t> </a:t>
            </a:r>
            <a:r>
              <a:rPr spc="6" dirty="0"/>
              <a:t>N </a:t>
            </a:r>
            <a:r>
              <a:rPr spc="33" dirty="0"/>
              <a:t> </a:t>
            </a:r>
            <a:r>
              <a:rPr spc="6" dirty="0"/>
              <a:t>T </a:t>
            </a:r>
            <a:r>
              <a:rPr spc="36" dirty="0"/>
              <a:t> </a:t>
            </a:r>
            <a:r>
              <a:rPr spc="6" dirty="0"/>
              <a:t>R </a:t>
            </a:r>
            <a:r>
              <a:rPr spc="42" dirty="0"/>
              <a:t> </a:t>
            </a:r>
            <a:r>
              <a:rPr spc="6" dirty="0"/>
              <a:t>A </a:t>
            </a:r>
            <a:r>
              <a:rPr spc="12" dirty="0"/>
              <a:t> </a:t>
            </a:r>
            <a:r>
              <a:rPr spc="6" dirty="0"/>
              <a:t>C </a:t>
            </a:r>
            <a:r>
              <a:rPr spc="49" dirty="0"/>
              <a:t> </a:t>
            </a:r>
            <a:r>
              <a:rPr spc="6" dirty="0"/>
              <a:t>T</a:t>
            </a:r>
          </a:p>
        </p:txBody>
      </p:sp>
      <p:grpSp>
        <p:nvGrpSpPr>
          <p:cNvPr id="7" name="Group 6">
            <a:extLst>
              <a:ext uri="{FF2B5EF4-FFF2-40B4-BE49-F238E27FC236}">
                <a16:creationId xmlns:a16="http://schemas.microsoft.com/office/drawing/2014/main" id="{68FBDA9D-EF95-49FC-AA48-7E7FA2B422E5}"/>
              </a:ext>
            </a:extLst>
          </p:cNvPr>
          <p:cNvGrpSpPr/>
          <p:nvPr/>
        </p:nvGrpSpPr>
        <p:grpSpPr>
          <a:xfrm>
            <a:off x="8153053" y="1847201"/>
            <a:ext cx="3711508" cy="4257258"/>
            <a:chOff x="7198732" y="3046170"/>
            <a:chExt cx="6120557" cy="7020535"/>
          </a:xfrm>
        </p:grpSpPr>
        <p:sp>
          <p:nvSpPr>
            <p:cNvPr id="8" name="object 3">
              <a:extLst>
                <a:ext uri="{FF2B5EF4-FFF2-40B4-BE49-F238E27FC236}">
                  <a16:creationId xmlns:a16="http://schemas.microsoft.com/office/drawing/2014/main" id="{7CD889A9-0B72-453D-AAAD-175EEA46D73E}"/>
                </a:ext>
              </a:extLst>
            </p:cNvPr>
            <p:cNvSpPr txBox="1"/>
            <p:nvPr/>
          </p:nvSpPr>
          <p:spPr>
            <a:xfrm>
              <a:off x="7504934" y="3046170"/>
              <a:ext cx="5194304" cy="1782879"/>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spc="-9" dirty="0">
                  <a:solidFill>
                    <a:srgbClr val="2C3440"/>
                  </a:solidFill>
                  <a:latin typeface="MyriadPro-Semibold"/>
                  <a:cs typeface="MyriadPro-Semibold"/>
                </a:rPr>
                <a:t>Mums ir steidzami jāatjauno līdzsvars attiecībās vienam ar otru, dzīvo planētu un tehnoloģijām</a:t>
              </a:r>
              <a:endParaRPr sz="1728" b="1" spc="-9" dirty="0">
                <a:solidFill>
                  <a:srgbClr val="2C3440"/>
                </a:solidFill>
                <a:latin typeface="MyriadPro-Semibold"/>
                <a:cs typeface="MyriadPro-Semibold"/>
              </a:endParaRPr>
            </a:p>
          </p:txBody>
        </p:sp>
        <p:sp>
          <p:nvSpPr>
            <p:cNvPr id="9" name="object 7">
              <a:extLst>
                <a:ext uri="{FF2B5EF4-FFF2-40B4-BE49-F238E27FC236}">
                  <a16:creationId xmlns:a16="http://schemas.microsoft.com/office/drawing/2014/main" id="{85EA8D63-EFD8-4C2A-8655-02FE19D722B5}"/>
                </a:ext>
              </a:extLst>
            </p:cNvPr>
            <p:cNvSpPr/>
            <p:nvPr/>
          </p:nvSpPr>
          <p:spPr>
            <a:xfrm>
              <a:off x="7217350" y="3141264"/>
              <a:ext cx="0" cy="2034538"/>
            </a:xfrm>
            <a:custGeom>
              <a:avLst/>
              <a:gdLst/>
              <a:ahLst/>
              <a:cxnLst/>
              <a:rect l="l" t="t" r="r" b="b"/>
              <a:pathLst>
                <a:path h="2034539">
                  <a:moveTo>
                    <a:pt x="0" y="0"/>
                  </a:moveTo>
                  <a:lnTo>
                    <a:pt x="0" y="2033969"/>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pic>
          <p:nvPicPr>
            <p:cNvPr id="10" name="Picture 9">
              <a:extLst>
                <a:ext uri="{FF2B5EF4-FFF2-40B4-BE49-F238E27FC236}">
                  <a16:creationId xmlns:a16="http://schemas.microsoft.com/office/drawing/2014/main" id="{63943A36-7772-4ED6-8AA0-A81C41F813B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4"/>
            <a:stretch/>
          </p:blipFill>
          <p:spPr>
            <a:xfrm>
              <a:off x="7198732" y="5711376"/>
              <a:ext cx="6120557" cy="4355329"/>
            </a:xfrm>
            <a:prstGeom prst="rect">
              <a:avLst/>
            </a:prstGeom>
          </p:spPr>
        </p:pic>
      </p:grpSp>
      <p:grpSp>
        <p:nvGrpSpPr>
          <p:cNvPr id="11" name="Group 10">
            <a:extLst>
              <a:ext uri="{FF2B5EF4-FFF2-40B4-BE49-F238E27FC236}">
                <a16:creationId xmlns:a16="http://schemas.microsoft.com/office/drawing/2014/main" id="{A9D33F5F-A394-4C64-88DF-B6BC24FB651A}"/>
              </a:ext>
            </a:extLst>
          </p:cNvPr>
          <p:cNvGrpSpPr/>
          <p:nvPr/>
        </p:nvGrpSpPr>
        <p:grpSpPr>
          <a:xfrm>
            <a:off x="4420235" y="1840953"/>
            <a:ext cx="3521456" cy="4263506"/>
            <a:chOff x="13783762" y="2963168"/>
            <a:chExt cx="5807144" cy="7030838"/>
          </a:xfrm>
        </p:grpSpPr>
        <p:sp>
          <p:nvSpPr>
            <p:cNvPr id="12" name="object 4">
              <a:extLst>
                <a:ext uri="{FF2B5EF4-FFF2-40B4-BE49-F238E27FC236}">
                  <a16:creationId xmlns:a16="http://schemas.microsoft.com/office/drawing/2014/main" id="{6455D38C-B4A6-412F-A142-51D5486E11BE}"/>
                </a:ext>
              </a:extLst>
            </p:cNvPr>
            <p:cNvSpPr txBox="1"/>
            <p:nvPr/>
          </p:nvSpPr>
          <p:spPr>
            <a:xfrm>
              <a:off x="14097121" y="2963168"/>
              <a:ext cx="3952875" cy="1782878"/>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spc="-12" dirty="0">
                  <a:solidFill>
                    <a:srgbClr val="2C3440"/>
                  </a:solidFill>
                  <a:latin typeface="MyriadPro-Semibold"/>
                  <a:cs typeface="MyriadPro-Semibold"/>
                </a:rPr>
                <a:t>Mūs sagaida graujošas pārmaiņas un dažādas iespējamās nākotnes alternatīvas</a:t>
              </a:r>
              <a:endParaRPr sz="1728" b="1" spc="-12" dirty="0">
                <a:solidFill>
                  <a:srgbClr val="2C3440"/>
                </a:solidFill>
                <a:latin typeface="MyriadPro-Semibold"/>
                <a:cs typeface="MyriadPro-Semibold"/>
              </a:endParaRPr>
            </a:p>
          </p:txBody>
        </p:sp>
        <p:sp>
          <p:nvSpPr>
            <p:cNvPr id="13" name="object 8">
              <a:extLst>
                <a:ext uri="{FF2B5EF4-FFF2-40B4-BE49-F238E27FC236}">
                  <a16:creationId xmlns:a16="http://schemas.microsoft.com/office/drawing/2014/main" id="{D78C7B96-38B4-4A4C-A2A3-B8E8B22C6E81}"/>
                </a:ext>
              </a:extLst>
            </p:cNvPr>
            <p:cNvSpPr/>
            <p:nvPr/>
          </p:nvSpPr>
          <p:spPr>
            <a:xfrm>
              <a:off x="13783762" y="3141264"/>
              <a:ext cx="0" cy="2034539"/>
            </a:xfrm>
            <a:custGeom>
              <a:avLst/>
              <a:gdLst/>
              <a:ahLst/>
              <a:cxnLst/>
              <a:rect l="l" t="t" r="r" b="b"/>
              <a:pathLst>
                <a:path h="2034539">
                  <a:moveTo>
                    <a:pt x="0" y="0"/>
                  </a:moveTo>
                  <a:lnTo>
                    <a:pt x="0" y="2033969"/>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pic>
          <p:nvPicPr>
            <p:cNvPr id="14" name="Picture 13" descr="A picture containing person, wall, indoor&#10;&#10;Description automatically generated">
              <a:extLst>
                <a:ext uri="{FF2B5EF4-FFF2-40B4-BE49-F238E27FC236}">
                  <a16:creationId xmlns:a16="http://schemas.microsoft.com/office/drawing/2014/main" id="{221E230B-4DB9-4F07-ADB8-CF946F94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789573" y="5703018"/>
              <a:ext cx="5801333" cy="4290988"/>
            </a:xfrm>
            <a:prstGeom prst="rect">
              <a:avLst/>
            </a:prstGeom>
          </p:spPr>
        </p:pic>
      </p:grpSp>
      <p:grpSp>
        <p:nvGrpSpPr>
          <p:cNvPr id="15" name="Group 14">
            <a:extLst>
              <a:ext uri="{FF2B5EF4-FFF2-40B4-BE49-F238E27FC236}">
                <a16:creationId xmlns:a16="http://schemas.microsoft.com/office/drawing/2014/main" id="{4EEE41CC-CE65-4C0B-917D-DE8BF42A0D3C}"/>
              </a:ext>
            </a:extLst>
          </p:cNvPr>
          <p:cNvGrpSpPr/>
          <p:nvPr/>
        </p:nvGrpSpPr>
        <p:grpSpPr>
          <a:xfrm>
            <a:off x="419499" y="1841606"/>
            <a:ext cx="3711512" cy="4262853"/>
            <a:chOff x="691078" y="3036945"/>
            <a:chExt cx="6120559" cy="7029760"/>
          </a:xfrm>
        </p:grpSpPr>
        <p:sp>
          <p:nvSpPr>
            <p:cNvPr id="16" name="object 2">
              <a:extLst>
                <a:ext uri="{FF2B5EF4-FFF2-40B4-BE49-F238E27FC236}">
                  <a16:creationId xmlns:a16="http://schemas.microsoft.com/office/drawing/2014/main" id="{7D64D81B-DA2C-4712-9180-5F22E1D850D4}"/>
                </a:ext>
              </a:extLst>
            </p:cNvPr>
            <p:cNvSpPr txBox="1"/>
            <p:nvPr/>
          </p:nvSpPr>
          <p:spPr>
            <a:xfrm>
              <a:off x="954102" y="3036945"/>
              <a:ext cx="5550535" cy="2670660"/>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spc="-6" dirty="0">
                  <a:solidFill>
                    <a:srgbClr val="2C3440"/>
                  </a:solidFill>
                  <a:latin typeface="MyriadPro-Semibold"/>
                  <a:cs typeface="MyriadPro-Semibold"/>
                </a:rPr>
                <a:t>Izglītības sistēmu paplašināšanās pēdējo 75 gadu laikā ir devusi iespēju mācīties ļoti daudziem, tomēr tikpat daudziem šīs mācību iespējas ir bijušas liegtas vai nodrošinātas visai zemā kvalitātē</a:t>
              </a:r>
              <a:endParaRPr sz="1728" dirty="0">
                <a:solidFill>
                  <a:prstClr val="black"/>
                </a:solidFill>
                <a:latin typeface="MyriadPro-Semibold"/>
                <a:cs typeface="MyriadPro-Semibold"/>
              </a:endParaRPr>
            </a:p>
          </p:txBody>
        </p:sp>
        <p:sp>
          <p:nvSpPr>
            <p:cNvPr id="17" name="object 6">
              <a:extLst>
                <a:ext uri="{FF2B5EF4-FFF2-40B4-BE49-F238E27FC236}">
                  <a16:creationId xmlns:a16="http://schemas.microsoft.com/office/drawing/2014/main" id="{8D0095FD-6465-4607-8366-558B450227D2}"/>
                </a:ext>
              </a:extLst>
            </p:cNvPr>
            <p:cNvSpPr/>
            <p:nvPr/>
          </p:nvSpPr>
          <p:spPr>
            <a:xfrm>
              <a:off x="691078" y="3141264"/>
              <a:ext cx="0" cy="2034539"/>
            </a:xfrm>
            <a:custGeom>
              <a:avLst/>
              <a:gdLst/>
              <a:ahLst/>
              <a:cxnLst/>
              <a:rect l="l" t="t" r="r" b="b"/>
              <a:pathLst>
                <a:path h="2034539">
                  <a:moveTo>
                    <a:pt x="0" y="0"/>
                  </a:moveTo>
                  <a:lnTo>
                    <a:pt x="0" y="2033969"/>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pic>
          <p:nvPicPr>
            <p:cNvPr id="18" name="Picture 17" descr="A picture containing person, child, child, young&#10;&#10;Description automatically generated">
              <a:extLst>
                <a:ext uri="{FF2B5EF4-FFF2-40B4-BE49-F238E27FC236}">
                  <a16:creationId xmlns:a16="http://schemas.microsoft.com/office/drawing/2014/main" id="{3098B73C-54EF-4916-94EF-0B87193EAC9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5"/>
            <a:stretch/>
          </p:blipFill>
          <p:spPr>
            <a:xfrm>
              <a:off x="691079" y="5703687"/>
              <a:ext cx="6120558" cy="4363018"/>
            </a:xfrm>
            <a:prstGeom prst="rect">
              <a:avLst/>
            </a:prstGeom>
          </p:spPr>
        </p:pic>
      </p:grpSp>
      <p:sp>
        <p:nvSpPr>
          <p:cNvPr id="19" name="object 12">
            <a:extLst>
              <a:ext uri="{FF2B5EF4-FFF2-40B4-BE49-F238E27FC236}">
                <a16:creationId xmlns:a16="http://schemas.microsoft.com/office/drawing/2014/main" id="{F708691A-6A2C-49A0-A745-320E8B4071E4}"/>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1768540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A6D9EF43-F27D-4A2B-9858-4F5516A12A4F}"/>
              </a:ext>
            </a:extLst>
          </p:cNvPr>
          <p:cNvSpPr txBox="1"/>
          <p:nvPr/>
        </p:nvSpPr>
        <p:spPr>
          <a:xfrm>
            <a:off x="588660" y="1708640"/>
            <a:ext cx="8527137" cy="819310"/>
          </a:xfrm>
          <a:prstGeom prst="rect">
            <a:avLst/>
          </a:prstGeom>
        </p:spPr>
        <p:txBody>
          <a:bodyPr vert="horz" wrap="square" lIns="0" tIns="10397" rIns="0" bIns="0" rtlCol="0">
            <a:spAutoFit/>
          </a:bodyPr>
          <a:lstStyle/>
          <a:p>
            <a:r>
              <a:rPr lang="lv-LV" sz="1728" dirty="0">
                <a:solidFill>
                  <a:srgbClr val="2C3440"/>
                </a:solidFill>
                <a:latin typeface="Myriad Pro"/>
                <a:cs typeface="Myriad Pro"/>
              </a:rPr>
              <a:t>Lai atjauninātu izglītību, mums ir nepieciešams</a:t>
            </a:r>
          </a:p>
          <a:p>
            <a:r>
              <a:rPr lang="lv-LV" sz="1728" b="1" dirty="0">
                <a:solidFill>
                  <a:srgbClr val="2C3440"/>
                </a:solidFill>
                <a:latin typeface="Myriad Pro"/>
                <a:cs typeface="Myriad Pro"/>
              </a:rPr>
              <a:t>veidot jaunu sabiedrisko līgumu izglītības jomā</a:t>
            </a:r>
            <a:r>
              <a:rPr lang="lv-LV" sz="1728" dirty="0">
                <a:solidFill>
                  <a:srgbClr val="2C3440"/>
                </a:solidFill>
                <a:latin typeface="Myriad Pro"/>
                <a:cs typeface="Myriad Pro"/>
              </a:rPr>
              <a:t>,</a:t>
            </a:r>
          </a:p>
          <a:p>
            <a:r>
              <a:rPr lang="lv-LV" sz="1728" dirty="0">
                <a:solidFill>
                  <a:srgbClr val="2C3440"/>
                </a:solidFill>
                <a:latin typeface="Myriad Pro"/>
                <a:cs typeface="Myriad Pro"/>
              </a:rPr>
              <a:t>kas spētu vērst par labu pagātnes netaisnības, vienlaikus pārveidojot nākotni</a:t>
            </a:r>
            <a:endParaRPr sz="1728" dirty="0">
              <a:solidFill>
                <a:prstClr val="black"/>
              </a:solidFill>
              <a:latin typeface="Myriad Pro" panose="020B0503030403020204" pitchFamily="34" charset="0"/>
              <a:cs typeface="MyriadPro-Semibold"/>
            </a:endParaRPr>
          </a:p>
        </p:txBody>
      </p:sp>
      <p:sp>
        <p:nvSpPr>
          <p:cNvPr id="5" name="object 5">
            <a:extLst>
              <a:ext uri="{FF2B5EF4-FFF2-40B4-BE49-F238E27FC236}">
                <a16:creationId xmlns:a16="http://schemas.microsoft.com/office/drawing/2014/main" id="{E2ED1059-F7D5-44FF-8FF2-F74BB67973E2}"/>
              </a:ext>
            </a:extLst>
          </p:cNvPr>
          <p:cNvSpPr txBox="1">
            <a:spLocks noGrp="1"/>
          </p:cNvSpPr>
          <p:nvPr>
            <p:ph type="title"/>
          </p:nvPr>
        </p:nvSpPr>
        <p:spPr>
          <a:xfrm>
            <a:off x="589583" y="979654"/>
            <a:ext cx="8012550" cy="391873"/>
          </a:xfrm>
          <a:prstGeom prst="rect">
            <a:avLst/>
          </a:prstGeom>
        </p:spPr>
        <p:txBody>
          <a:bodyPr vert="horz" wrap="square" lIns="0" tIns="9242" rIns="0" bIns="0" rtlCol="0">
            <a:spAutoFit/>
          </a:bodyPr>
          <a:lstStyle/>
          <a:p>
            <a:pPr marL="7701">
              <a:spcBef>
                <a:spcPts val="73"/>
              </a:spcBef>
            </a:pPr>
            <a:r>
              <a:rPr lang="lv-LV" spc="49" dirty="0"/>
              <a:t>JAUNS SABIEDRISKAIS LĪGUMS IZGLĪTĪBAS JOMĀ</a:t>
            </a:r>
            <a:endParaRPr spc="49" dirty="0"/>
          </a:p>
        </p:txBody>
      </p:sp>
      <p:grpSp>
        <p:nvGrpSpPr>
          <p:cNvPr id="6" name="Group 5">
            <a:extLst>
              <a:ext uri="{FF2B5EF4-FFF2-40B4-BE49-F238E27FC236}">
                <a16:creationId xmlns:a16="http://schemas.microsoft.com/office/drawing/2014/main" id="{AA1CDE30-B9A1-4ED8-B359-7CA5B7CB7C79}"/>
              </a:ext>
            </a:extLst>
          </p:cNvPr>
          <p:cNvGrpSpPr/>
          <p:nvPr/>
        </p:nvGrpSpPr>
        <p:grpSpPr>
          <a:xfrm>
            <a:off x="4411495" y="3163833"/>
            <a:ext cx="3485600" cy="2714178"/>
            <a:chOff x="7274176" y="4780382"/>
            <a:chExt cx="5748013" cy="4475880"/>
          </a:xfrm>
        </p:grpSpPr>
        <p:sp>
          <p:nvSpPr>
            <p:cNvPr id="7" name="object 4">
              <a:extLst>
                <a:ext uri="{FF2B5EF4-FFF2-40B4-BE49-F238E27FC236}">
                  <a16:creationId xmlns:a16="http://schemas.microsoft.com/office/drawing/2014/main" id="{7B811F83-56D2-4938-A8B7-46DC9EC2D7CB}"/>
                </a:ext>
              </a:extLst>
            </p:cNvPr>
            <p:cNvSpPr txBox="1"/>
            <p:nvPr/>
          </p:nvSpPr>
          <p:spPr>
            <a:xfrm>
              <a:off x="8610836" y="4780382"/>
              <a:ext cx="3088005" cy="894311"/>
            </a:xfrm>
            <a:prstGeom prst="rect">
              <a:avLst/>
            </a:prstGeom>
          </p:spPr>
          <p:txBody>
            <a:bodyPr vert="horz" wrap="square" lIns="0" tIns="10397" rIns="0" bIns="0" rtlCol="0">
              <a:spAutoFit/>
            </a:bodyPr>
            <a:lstStyle/>
            <a:p>
              <a:pPr marL="7701" algn="ctr" defTabSz="554492">
                <a:spcBef>
                  <a:spcPts val="82"/>
                </a:spcBef>
              </a:pPr>
              <a:r>
                <a:rPr lang="lv-LV" sz="1728" b="1" spc="-24" dirty="0">
                  <a:solidFill>
                    <a:srgbClr val="2C3440"/>
                  </a:solidFill>
                  <a:latin typeface="MyriadPro-Semibold"/>
                  <a:cs typeface="MyriadPro-Semibold"/>
                </a:rPr>
                <a:t>MĀCĪBU PROCESA ORGANIZĒŠANA</a:t>
              </a:r>
              <a:endParaRPr sz="1728" b="1" spc="-24" dirty="0">
                <a:solidFill>
                  <a:srgbClr val="2C3440"/>
                </a:solidFill>
                <a:latin typeface="MyriadPro-Semibold"/>
                <a:cs typeface="MyriadPro-Semibold"/>
              </a:endParaRPr>
            </a:p>
          </p:txBody>
        </p:sp>
        <p:pic>
          <p:nvPicPr>
            <p:cNvPr id="8" name="object 7">
              <a:extLst>
                <a:ext uri="{FF2B5EF4-FFF2-40B4-BE49-F238E27FC236}">
                  <a16:creationId xmlns:a16="http://schemas.microsoft.com/office/drawing/2014/main" id="{BFFF39CF-36E5-4DAD-808A-80BB477B44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74176" y="6177822"/>
              <a:ext cx="5748013" cy="3078440"/>
            </a:xfrm>
            <a:prstGeom prst="rect">
              <a:avLst/>
            </a:prstGeom>
          </p:spPr>
        </p:pic>
      </p:grpSp>
      <p:grpSp>
        <p:nvGrpSpPr>
          <p:cNvPr id="9" name="Group 8">
            <a:extLst>
              <a:ext uri="{FF2B5EF4-FFF2-40B4-BE49-F238E27FC236}">
                <a16:creationId xmlns:a16="http://schemas.microsoft.com/office/drawing/2014/main" id="{0A52217C-98D6-41A6-BC8E-3D2B9BA1F7A4}"/>
              </a:ext>
            </a:extLst>
          </p:cNvPr>
          <p:cNvGrpSpPr/>
          <p:nvPr/>
        </p:nvGrpSpPr>
        <p:grpSpPr>
          <a:xfrm>
            <a:off x="8168260" y="3264611"/>
            <a:ext cx="3485600" cy="2613400"/>
            <a:chOff x="13469359" y="4946572"/>
            <a:chExt cx="5748013" cy="4309690"/>
          </a:xfrm>
        </p:grpSpPr>
        <p:sp>
          <p:nvSpPr>
            <p:cNvPr id="10" name="object 6">
              <a:extLst>
                <a:ext uri="{FF2B5EF4-FFF2-40B4-BE49-F238E27FC236}">
                  <a16:creationId xmlns:a16="http://schemas.microsoft.com/office/drawing/2014/main" id="{DD319E34-DFFF-417C-A4AB-932DFA3D198B}"/>
                </a:ext>
              </a:extLst>
            </p:cNvPr>
            <p:cNvSpPr txBox="1"/>
            <p:nvPr/>
          </p:nvSpPr>
          <p:spPr>
            <a:xfrm>
              <a:off x="14748694" y="4946572"/>
              <a:ext cx="3395345" cy="455812"/>
            </a:xfrm>
            <a:prstGeom prst="rect">
              <a:avLst/>
            </a:prstGeom>
          </p:spPr>
          <p:txBody>
            <a:bodyPr vert="horz" wrap="square" lIns="0" tIns="10397" rIns="0" bIns="0" rtlCol="0">
              <a:spAutoFit/>
            </a:bodyPr>
            <a:lstStyle/>
            <a:p>
              <a:pPr marL="7701" defTabSz="554492">
                <a:spcBef>
                  <a:spcPts val="82"/>
                </a:spcBef>
              </a:pPr>
              <a:r>
                <a:rPr lang="lv-LV" sz="1728" b="1" spc="-24" dirty="0">
                  <a:solidFill>
                    <a:srgbClr val="2C3440"/>
                  </a:solidFill>
                  <a:latin typeface="MyriadPro-Semibold"/>
                  <a:cs typeface="MyriadPro-Semibold"/>
                </a:rPr>
                <a:t>RĪCĪBA UN DALĪBNIEKI</a:t>
              </a:r>
              <a:endParaRPr sz="1728" b="1" spc="-24" dirty="0">
                <a:solidFill>
                  <a:srgbClr val="2C3440"/>
                </a:solidFill>
                <a:latin typeface="MyriadPro-Semibold"/>
                <a:cs typeface="MyriadPro-Semibold"/>
              </a:endParaRPr>
            </a:p>
          </p:txBody>
        </p:sp>
        <p:pic>
          <p:nvPicPr>
            <p:cNvPr id="11" name="object 8">
              <a:extLst>
                <a:ext uri="{FF2B5EF4-FFF2-40B4-BE49-F238E27FC236}">
                  <a16:creationId xmlns:a16="http://schemas.microsoft.com/office/drawing/2014/main" id="{467A12F3-3B7E-4988-8898-371A50CC46F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469359" y="6177822"/>
              <a:ext cx="5748013" cy="3078440"/>
            </a:xfrm>
            <a:prstGeom prst="rect">
              <a:avLst/>
            </a:prstGeom>
          </p:spPr>
        </p:pic>
      </p:grpSp>
      <p:grpSp>
        <p:nvGrpSpPr>
          <p:cNvPr id="12" name="Group 11">
            <a:extLst>
              <a:ext uri="{FF2B5EF4-FFF2-40B4-BE49-F238E27FC236}">
                <a16:creationId xmlns:a16="http://schemas.microsoft.com/office/drawing/2014/main" id="{627CEDC4-5A6E-4E05-B8DD-AEFD29A7FF8A}"/>
              </a:ext>
            </a:extLst>
          </p:cNvPr>
          <p:cNvGrpSpPr/>
          <p:nvPr/>
        </p:nvGrpSpPr>
        <p:grpSpPr>
          <a:xfrm>
            <a:off x="594111" y="3163654"/>
            <a:ext cx="3485600" cy="2714357"/>
            <a:chOff x="979027" y="4780086"/>
            <a:chExt cx="5748013" cy="4476176"/>
          </a:xfrm>
        </p:grpSpPr>
        <p:sp>
          <p:nvSpPr>
            <p:cNvPr id="13" name="object 2">
              <a:extLst>
                <a:ext uri="{FF2B5EF4-FFF2-40B4-BE49-F238E27FC236}">
                  <a16:creationId xmlns:a16="http://schemas.microsoft.com/office/drawing/2014/main" id="{B4584079-65CF-4733-9E9D-731657028C38}"/>
                </a:ext>
              </a:extLst>
            </p:cNvPr>
            <p:cNvSpPr txBox="1"/>
            <p:nvPr/>
          </p:nvSpPr>
          <p:spPr>
            <a:xfrm>
              <a:off x="1742670" y="4780086"/>
              <a:ext cx="4343383" cy="915459"/>
            </a:xfrm>
            <a:prstGeom prst="rect">
              <a:avLst/>
            </a:prstGeom>
          </p:spPr>
          <p:txBody>
            <a:bodyPr vert="horz" wrap="square" lIns="0" tIns="10397" rIns="0" bIns="0" rtlCol="0">
              <a:spAutoFit/>
            </a:bodyPr>
            <a:lstStyle/>
            <a:p>
              <a:pPr marL="7701" algn="ctr" defTabSz="554492">
                <a:spcBef>
                  <a:spcPts val="82"/>
                </a:spcBef>
              </a:pPr>
              <a:r>
                <a:rPr sz="1728" b="1" spc="-15" dirty="0">
                  <a:solidFill>
                    <a:srgbClr val="2C3440"/>
                  </a:solidFill>
                  <a:latin typeface="MyriadPro-Semibold"/>
                  <a:cs typeface="MyriadPro-Semibold"/>
                </a:rPr>
                <a:t> </a:t>
              </a:r>
              <a:r>
                <a:rPr lang="lv-LV" sz="1728" b="1" spc="-24" dirty="0">
                  <a:solidFill>
                    <a:srgbClr val="2C3440"/>
                  </a:solidFill>
                  <a:latin typeface="MyriadPro-Semibold"/>
                  <a:cs typeface="MyriadPro-Semibold"/>
                </a:rPr>
                <a:t>PAMATPRINCIPI</a:t>
              </a:r>
            </a:p>
            <a:p>
              <a:pPr marL="7701" algn="ctr" defTabSz="554492">
                <a:spcBef>
                  <a:spcPts val="82"/>
                </a:spcBef>
              </a:pPr>
              <a:endParaRPr sz="1728" dirty="0">
                <a:solidFill>
                  <a:prstClr val="black"/>
                </a:solidFill>
                <a:latin typeface="MyriadPro-Semibold"/>
                <a:cs typeface="MyriadPro-Semibold"/>
              </a:endParaRPr>
            </a:p>
          </p:txBody>
        </p:sp>
        <p:pic>
          <p:nvPicPr>
            <p:cNvPr id="14" name="object 9">
              <a:extLst>
                <a:ext uri="{FF2B5EF4-FFF2-40B4-BE49-F238E27FC236}">
                  <a16:creationId xmlns:a16="http://schemas.microsoft.com/office/drawing/2014/main" id="{048723A0-6227-4256-8990-2A09C5198AC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79027" y="6177822"/>
              <a:ext cx="5748013" cy="3078440"/>
            </a:xfrm>
            <a:prstGeom prst="rect">
              <a:avLst/>
            </a:prstGeom>
          </p:spPr>
        </p:pic>
      </p:grpSp>
      <p:sp>
        <p:nvSpPr>
          <p:cNvPr id="15" name="object 10">
            <a:extLst>
              <a:ext uri="{FF2B5EF4-FFF2-40B4-BE49-F238E27FC236}">
                <a16:creationId xmlns:a16="http://schemas.microsoft.com/office/drawing/2014/main" id="{EFA1488C-B634-42CC-BAFA-219CC2C569BD}"/>
              </a:ext>
            </a:extLst>
          </p:cNvPr>
          <p:cNvSpPr/>
          <p:nvPr/>
        </p:nvSpPr>
        <p:spPr>
          <a:xfrm>
            <a:off x="4250796" y="3158785"/>
            <a:ext cx="0" cy="539475"/>
          </a:xfrm>
          <a:custGeom>
            <a:avLst/>
            <a:gdLst/>
            <a:ahLst/>
            <a:cxnLst/>
            <a:rect l="l" t="t" r="r" b="b"/>
            <a:pathLst>
              <a:path h="889635">
                <a:moveTo>
                  <a:pt x="0" y="0"/>
                </a:moveTo>
                <a:lnTo>
                  <a:pt x="0" y="889323"/>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6" name="object 11">
            <a:extLst>
              <a:ext uri="{FF2B5EF4-FFF2-40B4-BE49-F238E27FC236}">
                <a16:creationId xmlns:a16="http://schemas.microsoft.com/office/drawing/2014/main" id="{EF09DCCC-3C25-4B70-AE0D-C6E495A1234B}"/>
              </a:ext>
            </a:extLst>
          </p:cNvPr>
          <p:cNvSpPr/>
          <p:nvPr/>
        </p:nvSpPr>
        <p:spPr>
          <a:xfrm>
            <a:off x="8065867" y="3192652"/>
            <a:ext cx="0" cy="539475"/>
          </a:xfrm>
          <a:custGeom>
            <a:avLst/>
            <a:gdLst/>
            <a:ahLst/>
            <a:cxnLst/>
            <a:rect l="l" t="t" r="r" b="b"/>
            <a:pathLst>
              <a:path h="889635">
                <a:moveTo>
                  <a:pt x="0" y="0"/>
                </a:moveTo>
                <a:lnTo>
                  <a:pt x="0" y="889323"/>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9" name="object 12">
            <a:extLst>
              <a:ext uri="{FF2B5EF4-FFF2-40B4-BE49-F238E27FC236}">
                <a16:creationId xmlns:a16="http://schemas.microsoft.com/office/drawing/2014/main" id="{3535AA9C-BD97-40A6-837B-A5FD8915DB61}"/>
              </a:ext>
            </a:extLst>
          </p:cNvPr>
          <p:cNvSpPr txBox="1"/>
          <p:nvPr/>
        </p:nvSpPr>
        <p:spPr>
          <a:xfrm>
            <a:off x="6577859" y="6485177"/>
            <a:ext cx="4947391" cy="114775"/>
          </a:xfrm>
          <a:prstGeom prst="rect">
            <a:avLst/>
          </a:prstGeom>
        </p:spPr>
        <p:txBody>
          <a:bodyPr vert="horz" wrap="square" lIns="0" tIns="6985" rIns="0" bIns="0" rtlCol="0">
            <a:spAutoFit/>
          </a:bodyPr>
          <a:lstStyle/>
          <a:p>
            <a:pPr marL="12700" algn="ctr">
              <a:spcBef>
                <a:spcPts val="55"/>
              </a:spcBef>
            </a:pPr>
            <a:r>
              <a:rPr lang="lv-LV" sz="700" spc="6" dirty="0">
                <a:solidFill>
                  <a:srgbClr val="616770"/>
                </a:solidFill>
                <a:latin typeface="Myriad Pro"/>
              </a:rPr>
              <a:t>I Z G L Ī T Ī B A S   A T T Ī S T Ī B A   N Ā K O T N Ē</a:t>
            </a:r>
            <a:r>
              <a:rPr lang="fr-FR" sz="700" spc="6" dirty="0">
                <a:solidFill>
                  <a:srgbClr val="616770"/>
                </a:solidFill>
                <a:latin typeface="Myriad Pro"/>
              </a:rPr>
              <a:t>   </a:t>
            </a:r>
            <a:r>
              <a:rPr lang="pt-BR" sz="700" spc="6" dirty="0">
                <a:solidFill>
                  <a:srgbClr val="616770"/>
                </a:solidFill>
                <a:latin typeface="Myriad Pro"/>
              </a:rPr>
              <a:t>                            </a:t>
            </a:r>
            <a:r>
              <a:rPr lang="lv-LV" sz="700" b="1" spc="6" dirty="0">
                <a:solidFill>
                  <a:srgbClr val="616770"/>
                </a:solidFill>
                <a:latin typeface="Myriad Pro"/>
              </a:rPr>
              <a:t>J A U N S   S A B I E D R I S K A I S   L Ī G U M S</a:t>
            </a:r>
            <a:endParaRPr lang="en-US" sz="700" b="1" spc="6" dirty="0">
              <a:solidFill>
                <a:srgbClr val="616770"/>
              </a:solidFill>
              <a:latin typeface="Myriad Pro"/>
            </a:endParaRPr>
          </a:p>
        </p:txBody>
      </p:sp>
    </p:spTree>
    <p:extLst>
      <p:ext uri="{BB962C8B-B14F-4D97-AF65-F5344CB8AC3E}">
        <p14:creationId xmlns:p14="http://schemas.microsoft.com/office/powerpoint/2010/main" val="3098189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4530E214-D954-4A52-AF45-BB4276481CCF}"/>
              </a:ext>
            </a:extLst>
          </p:cNvPr>
          <p:cNvSpPr/>
          <p:nvPr/>
        </p:nvSpPr>
        <p:spPr>
          <a:xfrm>
            <a:off x="-127000" y="-139700"/>
            <a:ext cx="12445999" cy="7124699"/>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FF9FE"/>
          </a:solidFill>
        </p:spPr>
        <p:txBody>
          <a:bodyPr wrap="square" lIns="0" tIns="0" rIns="0" bIns="0" rtlCol="0"/>
          <a:lstStyle/>
          <a:p>
            <a:pPr defTabSz="554492"/>
            <a:endParaRPr sz="1092">
              <a:solidFill>
                <a:prstClr val="black"/>
              </a:solidFill>
              <a:latin typeface="Calibri"/>
            </a:endParaRPr>
          </a:p>
        </p:txBody>
      </p:sp>
      <p:grpSp>
        <p:nvGrpSpPr>
          <p:cNvPr id="4" name="Group 3">
            <a:extLst>
              <a:ext uri="{FF2B5EF4-FFF2-40B4-BE49-F238E27FC236}">
                <a16:creationId xmlns:a16="http://schemas.microsoft.com/office/drawing/2014/main" id="{0A0AC94C-34B2-4BFF-87AD-5D490085C745}"/>
              </a:ext>
            </a:extLst>
          </p:cNvPr>
          <p:cNvGrpSpPr/>
          <p:nvPr/>
        </p:nvGrpSpPr>
        <p:grpSpPr>
          <a:xfrm>
            <a:off x="4986719" y="1130707"/>
            <a:ext cx="5784839" cy="1018816"/>
            <a:chOff x="979027" y="4505058"/>
            <a:chExt cx="9539629" cy="1680101"/>
          </a:xfrm>
        </p:grpSpPr>
        <p:sp>
          <p:nvSpPr>
            <p:cNvPr id="5" name="object 3">
              <a:extLst>
                <a:ext uri="{FF2B5EF4-FFF2-40B4-BE49-F238E27FC236}">
                  <a16:creationId xmlns:a16="http://schemas.microsoft.com/office/drawing/2014/main" id="{5A0046B3-5A24-4B97-9207-66B75FBE206D}"/>
                </a:ext>
              </a:extLst>
            </p:cNvPr>
            <p:cNvSpPr/>
            <p:nvPr/>
          </p:nvSpPr>
          <p:spPr>
            <a:xfrm>
              <a:off x="979027" y="4614169"/>
              <a:ext cx="9527540" cy="1570990"/>
            </a:xfrm>
            <a:custGeom>
              <a:avLst/>
              <a:gdLst/>
              <a:ahLst/>
              <a:cxnLst/>
              <a:rect l="l" t="t" r="r" b="b"/>
              <a:pathLst>
                <a:path w="9527540" h="1570989">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6" name="object 4">
              <a:extLst>
                <a:ext uri="{FF2B5EF4-FFF2-40B4-BE49-F238E27FC236}">
                  <a16:creationId xmlns:a16="http://schemas.microsoft.com/office/drawing/2014/main" id="{04503ADA-26D6-43F9-8A70-94D2B8152D9F}"/>
                </a:ext>
              </a:extLst>
            </p:cNvPr>
            <p:cNvSpPr txBox="1"/>
            <p:nvPr/>
          </p:nvSpPr>
          <p:spPr>
            <a:xfrm>
              <a:off x="991115" y="4505058"/>
              <a:ext cx="9527541" cy="1577382"/>
            </a:xfrm>
            <a:prstGeom prst="rect">
              <a:avLst/>
            </a:prstGeom>
          </p:spPr>
          <p:txBody>
            <a:bodyPr vert="horz" wrap="square" lIns="0" tIns="10397" rIns="0" bIns="0" rtlCol="0">
              <a:spAutoFit/>
            </a:bodyPr>
            <a:lstStyle/>
            <a:p>
              <a:pPr marL="7701" algn="ctr" defTabSz="554492">
                <a:lnSpc>
                  <a:spcPct val="150000"/>
                </a:lnSpc>
                <a:spcBef>
                  <a:spcPts val="82"/>
                </a:spcBef>
              </a:pPr>
              <a:r>
                <a:rPr lang="lv-LV" sz="1940" b="1" spc="-9" dirty="0">
                  <a:solidFill>
                    <a:srgbClr val="FFFFFF"/>
                  </a:solidFill>
                  <a:latin typeface="MyriadPro-Semibold"/>
                  <a:cs typeface="MyriadPro-Semibold"/>
                </a:rPr>
                <a:t>KĀPĒC mēs mācāmies</a:t>
              </a:r>
              <a:endParaRPr lang="en-US" sz="1940" b="1" spc="-9" dirty="0">
                <a:solidFill>
                  <a:srgbClr val="FFFFFF"/>
                </a:solidFill>
                <a:latin typeface="MyriadPro-Semibold"/>
                <a:cs typeface="MyriadPro-Semibold"/>
              </a:endParaRPr>
            </a:p>
            <a:p>
              <a:pPr marL="7701" algn="ctr" defTabSz="554492">
                <a:spcBef>
                  <a:spcPts val="82"/>
                </a:spcBef>
              </a:pPr>
              <a:r>
                <a:rPr lang="lv-LV" sz="1577" spc="-9" dirty="0">
                  <a:solidFill>
                    <a:srgbClr val="FFFFFF"/>
                  </a:solidFill>
                  <a:latin typeface="Myriad Pro Light" panose="020B0403030403020204" pitchFamily="34" charset="0"/>
                  <a:cs typeface="MyriadPro-Semibold"/>
                </a:rPr>
                <a:t>Individuālo un kolektīvo spēju attīstīšana, lai īstenotu pārveidi taisnīgas un ilgtspējīgas nākotnes vārdā</a:t>
              </a:r>
              <a:endParaRPr lang="en-US" sz="1577" spc="-9" dirty="0">
                <a:solidFill>
                  <a:srgbClr val="FFFFFF"/>
                </a:solidFill>
                <a:latin typeface="Myriad Pro Light" panose="020B0403030403020204" pitchFamily="34" charset="0"/>
                <a:cs typeface="MyriadPro-Semibold"/>
              </a:endParaRPr>
            </a:p>
          </p:txBody>
        </p:sp>
      </p:grpSp>
      <p:sp>
        <p:nvSpPr>
          <p:cNvPr id="7" name="object 27">
            <a:extLst>
              <a:ext uri="{FF2B5EF4-FFF2-40B4-BE49-F238E27FC236}">
                <a16:creationId xmlns:a16="http://schemas.microsoft.com/office/drawing/2014/main" id="{DF072D75-69B8-4084-AB42-956E88DF6B67}"/>
              </a:ext>
            </a:extLst>
          </p:cNvPr>
          <p:cNvSpPr txBox="1">
            <a:spLocks noGrp="1"/>
          </p:cNvSpPr>
          <p:nvPr>
            <p:ph type="title"/>
          </p:nvPr>
        </p:nvSpPr>
        <p:spPr>
          <a:xfrm>
            <a:off x="5019449" y="298251"/>
            <a:ext cx="6190886" cy="391873"/>
          </a:xfrm>
          <a:prstGeom prst="rect">
            <a:avLst/>
          </a:prstGeom>
        </p:spPr>
        <p:txBody>
          <a:bodyPr vert="horz" wrap="square" lIns="0" tIns="9242" rIns="0" bIns="0" rtlCol="0">
            <a:spAutoFit/>
          </a:bodyPr>
          <a:lstStyle/>
          <a:p>
            <a:pPr marL="7701">
              <a:spcBef>
                <a:spcPts val="73"/>
              </a:spcBef>
            </a:pPr>
            <a:r>
              <a:rPr lang="lv-LV" spc="52" dirty="0"/>
              <a:t>JAUNS KOPĪGAIS REDZĒJUMS PAR IZGLĪTĪBU</a:t>
            </a:r>
            <a:endParaRPr spc="52" dirty="0"/>
          </a:p>
        </p:txBody>
      </p:sp>
      <p:grpSp>
        <p:nvGrpSpPr>
          <p:cNvPr id="8" name="Group 7">
            <a:extLst>
              <a:ext uri="{FF2B5EF4-FFF2-40B4-BE49-F238E27FC236}">
                <a16:creationId xmlns:a16="http://schemas.microsoft.com/office/drawing/2014/main" id="{157FC962-FC01-48C8-8EFD-ECA8EB334962}"/>
              </a:ext>
            </a:extLst>
          </p:cNvPr>
          <p:cNvGrpSpPr/>
          <p:nvPr/>
        </p:nvGrpSpPr>
        <p:grpSpPr>
          <a:xfrm>
            <a:off x="4997530" y="2615508"/>
            <a:ext cx="5787581" cy="952650"/>
            <a:chOff x="8291878" y="6418883"/>
            <a:chExt cx="9544149" cy="1570990"/>
          </a:xfrm>
        </p:grpSpPr>
        <p:sp>
          <p:nvSpPr>
            <p:cNvPr id="9" name="object 5">
              <a:extLst>
                <a:ext uri="{FF2B5EF4-FFF2-40B4-BE49-F238E27FC236}">
                  <a16:creationId xmlns:a16="http://schemas.microsoft.com/office/drawing/2014/main" id="{A831EEC6-8FD9-4FE8-B8BA-DE5E3C889EE8}"/>
                </a:ext>
              </a:extLst>
            </p:cNvPr>
            <p:cNvSpPr/>
            <p:nvPr/>
          </p:nvSpPr>
          <p:spPr>
            <a:xfrm>
              <a:off x="8308487" y="6418883"/>
              <a:ext cx="9527540" cy="1570990"/>
            </a:xfrm>
            <a:custGeom>
              <a:avLst/>
              <a:gdLst/>
              <a:ahLst/>
              <a:cxnLst/>
              <a:rect l="l" t="t" r="r" b="b"/>
              <a:pathLst>
                <a:path w="9527540" h="1570990">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10" name="object 4">
              <a:extLst>
                <a:ext uri="{FF2B5EF4-FFF2-40B4-BE49-F238E27FC236}">
                  <a16:creationId xmlns:a16="http://schemas.microsoft.com/office/drawing/2014/main" id="{90970044-42A2-4C1D-9E2C-B1FC68C05450}"/>
                </a:ext>
              </a:extLst>
            </p:cNvPr>
            <p:cNvSpPr txBox="1"/>
            <p:nvPr/>
          </p:nvSpPr>
          <p:spPr>
            <a:xfrm>
              <a:off x="8291878" y="6492875"/>
              <a:ext cx="9527540" cy="1377324"/>
            </a:xfrm>
            <a:prstGeom prst="rect">
              <a:avLst/>
            </a:prstGeom>
          </p:spPr>
          <p:txBody>
            <a:bodyPr vert="horz" wrap="square" lIns="0" tIns="10397" rIns="0" bIns="0" rtlCol="0">
              <a:spAutoFit/>
            </a:bodyPr>
            <a:lstStyle/>
            <a:p>
              <a:pPr marL="7701" algn="ctr" defTabSz="554492">
                <a:lnSpc>
                  <a:spcPct val="150000"/>
                </a:lnSpc>
                <a:spcBef>
                  <a:spcPts val="82"/>
                </a:spcBef>
              </a:pPr>
              <a:r>
                <a:rPr lang="lv-LV" sz="1940" b="1" spc="-9" dirty="0">
                  <a:solidFill>
                    <a:srgbClr val="FFFFFF"/>
                  </a:solidFill>
                  <a:latin typeface="MyriadPro-Semibold"/>
                  <a:cs typeface="MyriadPro-Semibold"/>
                </a:rPr>
                <a:t>KO mēs mācāmies</a:t>
              </a:r>
            </a:p>
            <a:p>
              <a:pPr marL="7701" algn="ctr" defTabSz="554492">
                <a:lnSpc>
                  <a:spcPct val="150000"/>
                </a:lnSpc>
                <a:spcBef>
                  <a:spcPts val="82"/>
                </a:spcBef>
              </a:pPr>
              <a:r>
                <a:rPr lang="lv-LV" sz="1577" spc="-9" dirty="0">
                  <a:solidFill>
                    <a:srgbClr val="FFFFFF"/>
                  </a:solidFill>
                  <a:latin typeface="Myriad Pro Light" panose="020B0403030403020204" pitchFamily="34" charset="0"/>
                  <a:cs typeface="MyriadPro-Semibold"/>
                </a:rPr>
                <a:t>Uzsvars uz ekoloģijas, starpkultūru un starpnozaru mācīšanos</a:t>
              </a:r>
              <a:endParaRPr lang="en-US" sz="1577" spc="-9" dirty="0">
                <a:solidFill>
                  <a:srgbClr val="FFFFFF"/>
                </a:solidFill>
                <a:latin typeface="Myriad Pro Light" panose="020B0403030403020204" pitchFamily="34" charset="0"/>
                <a:cs typeface="MyriadPro-Semibold"/>
              </a:endParaRPr>
            </a:p>
          </p:txBody>
        </p:sp>
      </p:grpSp>
      <p:grpSp>
        <p:nvGrpSpPr>
          <p:cNvPr id="11" name="Group 10">
            <a:extLst>
              <a:ext uri="{FF2B5EF4-FFF2-40B4-BE49-F238E27FC236}">
                <a16:creationId xmlns:a16="http://schemas.microsoft.com/office/drawing/2014/main" id="{D96C01F0-2A3E-4457-87D2-CC64691F727B}"/>
              </a:ext>
            </a:extLst>
          </p:cNvPr>
          <p:cNvGrpSpPr/>
          <p:nvPr/>
        </p:nvGrpSpPr>
        <p:grpSpPr>
          <a:xfrm>
            <a:off x="4986718" y="3975768"/>
            <a:ext cx="5811869" cy="1212110"/>
            <a:chOff x="8274049" y="8048931"/>
            <a:chExt cx="9584203" cy="1998859"/>
          </a:xfrm>
        </p:grpSpPr>
        <p:sp>
          <p:nvSpPr>
            <p:cNvPr id="12" name="object 7">
              <a:extLst>
                <a:ext uri="{FF2B5EF4-FFF2-40B4-BE49-F238E27FC236}">
                  <a16:creationId xmlns:a16="http://schemas.microsoft.com/office/drawing/2014/main" id="{7BB6CBAC-7873-439A-94D1-62272881E4F5}"/>
                </a:ext>
              </a:extLst>
            </p:cNvPr>
            <p:cNvSpPr/>
            <p:nvPr/>
          </p:nvSpPr>
          <p:spPr>
            <a:xfrm>
              <a:off x="8308487" y="8223594"/>
              <a:ext cx="9549765" cy="1824195"/>
            </a:xfrm>
            <a:custGeom>
              <a:avLst/>
              <a:gdLst/>
              <a:ahLst/>
              <a:cxnLst/>
              <a:rect l="l" t="t" r="r" b="b"/>
              <a:pathLst>
                <a:path w="9549765" h="1570990">
                  <a:moveTo>
                    <a:pt x="9340029"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40029" y="1570632"/>
                  </a:lnTo>
                  <a:lnTo>
                    <a:pt x="9388048" y="1565102"/>
                  </a:lnTo>
                  <a:lnTo>
                    <a:pt x="9432127" y="1549347"/>
                  </a:lnTo>
                  <a:lnTo>
                    <a:pt x="9471011" y="1524627"/>
                  </a:lnTo>
                  <a:lnTo>
                    <a:pt x="9503441" y="1492196"/>
                  </a:lnTo>
                  <a:lnTo>
                    <a:pt x="9528162" y="1453313"/>
                  </a:lnTo>
                  <a:lnTo>
                    <a:pt x="9543916" y="1409233"/>
                  </a:lnTo>
                  <a:lnTo>
                    <a:pt x="9549447" y="1361215"/>
                  </a:lnTo>
                  <a:lnTo>
                    <a:pt x="9549447" y="209417"/>
                  </a:lnTo>
                  <a:lnTo>
                    <a:pt x="9543916" y="161399"/>
                  </a:lnTo>
                  <a:lnTo>
                    <a:pt x="9528162" y="117319"/>
                  </a:lnTo>
                  <a:lnTo>
                    <a:pt x="9503441" y="78436"/>
                  </a:lnTo>
                  <a:lnTo>
                    <a:pt x="9471011" y="46005"/>
                  </a:lnTo>
                  <a:lnTo>
                    <a:pt x="9432127" y="21284"/>
                  </a:lnTo>
                  <a:lnTo>
                    <a:pt x="9388048" y="5530"/>
                  </a:lnTo>
                  <a:lnTo>
                    <a:pt x="9340029"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13" name="object 4">
              <a:extLst>
                <a:ext uri="{FF2B5EF4-FFF2-40B4-BE49-F238E27FC236}">
                  <a16:creationId xmlns:a16="http://schemas.microsoft.com/office/drawing/2014/main" id="{3BE147A3-98A5-427B-A918-B5219A226501}"/>
                </a:ext>
              </a:extLst>
            </p:cNvPr>
            <p:cNvSpPr txBox="1"/>
            <p:nvPr/>
          </p:nvSpPr>
          <p:spPr>
            <a:xfrm>
              <a:off x="8274049" y="8048931"/>
              <a:ext cx="9527540" cy="1998859"/>
            </a:xfrm>
            <a:prstGeom prst="rect">
              <a:avLst/>
            </a:prstGeom>
          </p:spPr>
          <p:txBody>
            <a:bodyPr vert="horz" wrap="square" lIns="0" tIns="10397" rIns="0" bIns="0" rtlCol="0">
              <a:spAutoFit/>
            </a:bodyPr>
            <a:lstStyle/>
            <a:p>
              <a:pPr marL="7701" algn="ctr" defTabSz="554492">
                <a:lnSpc>
                  <a:spcPct val="150000"/>
                </a:lnSpc>
                <a:spcBef>
                  <a:spcPts val="82"/>
                </a:spcBef>
              </a:pPr>
              <a:r>
                <a:rPr lang="lv-LV" sz="1940" b="1" spc="-9" dirty="0">
                  <a:solidFill>
                    <a:srgbClr val="FFFFFF"/>
                  </a:solidFill>
                  <a:latin typeface="MyriadPro-Semibold"/>
                  <a:cs typeface="MyriadPro-Semibold"/>
                </a:rPr>
                <a:t>KĀ mēs mācām un mācāmies</a:t>
              </a:r>
            </a:p>
            <a:p>
              <a:pPr marL="7701" algn="ctr" defTabSz="554492">
                <a:lnSpc>
                  <a:spcPct val="150000"/>
                </a:lnSpc>
                <a:spcBef>
                  <a:spcPts val="82"/>
                </a:spcBef>
              </a:pPr>
              <a:r>
                <a:rPr lang="lv-LV" sz="1577" spc="-9" dirty="0">
                  <a:solidFill>
                    <a:srgbClr val="FFFFFF"/>
                  </a:solidFill>
                  <a:latin typeface="Myriad Pro Light" panose="020B0403030403020204" pitchFamily="34" charset="0"/>
                  <a:cs typeface="MyriadPro-Semibold"/>
                </a:rPr>
                <a:t>Mācību metodes sadarbības veicināšanai:</a:t>
              </a:r>
            </a:p>
            <a:p>
              <a:pPr marL="7701" algn="ctr" defTabSz="554492">
                <a:lnSpc>
                  <a:spcPct val="150000"/>
                </a:lnSpc>
                <a:spcBef>
                  <a:spcPts val="82"/>
                </a:spcBef>
              </a:pPr>
              <a:r>
                <a:rPr lang="lv-LV" sz="1577" spc="-9" dirty="0">
                  <a:solidFill>
                    <a:srgbClr val="FFFFFF"/>
                  </a:solidFill>
                  <a:latin typeface="Myriad Pro Light" panose="020B0403030403020204" pitchFamily="34" charset="0"/>
                  <a:cs typeface="MyriadPro-Semibold"/>
                </a:rPr>
                <a:t>sadarbībā balstīta mācīšana un mācīšanās</a:t>
              </a:r>
              <a:endParaRPr lang="en-US" sz="1577" spc="-9" dirty="0">
                <a:solidFill>
                  <a:srgbClr val="FFFFFF"/>
                </a:solidFill>
                <a:latin typeface="Myriad Pro Light" panose="020B0403030403020204" pitchFamily="34" charset="0"/>
                <a:cs typeface="MyriadPro-Semibold"/>
              </a:endParaRPr>
            </a:p>
          </p:txBody>
        </p:sp>
      </p:grpSp>
      <p:grpSp>
        <p:nvGrpSpPr>
          <p:cNvPr id="14" name="Group 13">
            <a:extLst>
              <a:ext uri="{FF2B5EF4-FFF2-40B4-BE49-F238E27FC236}">
                <a16:creationId xmlns:a16="http://schemas.microsoft.com/office/drawing/2014/main" id="{ED126CB0-1D16-4553-BF06-389343C98906}"/>
              </a:ext>
            </a:extLst>
          </p:cNvPr>
          <p:cNvGrpSpPr/>
          <p:nvPr/>
        </p:nvGrpSpPr>
        <p:grpSpPr>
          <a:xfrm>
            <a:off x="5042938" y="5541417"/>
            <a:ext cx="5790986" cy="952651"/>
            <a:chOff x="8308487" y="8223596"/>
            <a:chExt cx="9549765" cy="1570990"/>
          </a:xfrm>
        </p:grpSpPr>
        <p:sp>
          <p:nvSpPr>
            <p:cNvPr id="15" name="object 7">
              <a:extLst>
                <a:ext uri="{FF2B5EF4-FFF2-40B4-BE49-F238E27FC236}">
                  <a16:creationId xmlns:a16="http://schemas.microsoft.com/office/drawing/2014/main" id="{28D010F9-EF04-4F34-8511-18C85F138A66}"/>
                </a:ext>
              </a:extLst>
            </p:cNvPr>
            <p:cNvSpPr/>
            <p:nvPr/>
          </p:nvSpPr>
          <p:spPr>
            <a:xfrm>
              <a:off x="8308487" y="8223596"/>
              <a:ext cx="9549765" cy="1570990"/>
            </a:xfrm>
            <a:custGeom>
              <a:avLst/>
              <a:gdLst/>
              <a:ahLst/>
              <a:cxnLst/>
              <a:rect l="l" t="t" r="r" b="b"/>
              <a:pathLst>
                <a:path w="9549765" h="1570990">
                  <a:moveTo>
                    <a:pt x="9340029"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40029" y="1570632"/>
                  </a:lnTo>
                  <a:lnTo>
                    <a:pt x="9388048" y="1565102"/>
                  </a:lnTo>
                  <a:lnTo>
                    <a:pt x="9432127" y="1549347"/>
                  </a:lnTo>
                  <a:lnTo>
                    <a:pt x="9471011" y="1524627"/>
                  </a:lnTo>
                  <a:lnTo>
                    <a:pt x="9503441" y="1492196"/>
                  </a:lnTo>
                  <a:lnTo>
                    <a:pt x="9528162" y="1453313"/>
                  </a:lnTo>
                  <a:lnTo>
                    <a:pt x="9543916" y="1409233"/>
                  </a:lnTo>
                  <a:lnTo>
                    <a:pt x="9549447" y="1361215"/>
                  </a:lnTo>
                  <a:lnTo>
                    <a:pt x="9549447" y="209417"/>
                  </a:lnTo>
                  <a:lnTo>
                    <a:pt x="9543916" y="161399"/>
                  </a:lnTo>
                  <a:lnTo>
                    <a:pt x="9528162" y="117319"/>
                  </a:lnTo>
                  <a:lnTo>
                    <a:pt x="9503441" y="78436"/>
                  </a:lnTo>
                  <a:lnTo>
                    <a:pt x="9471011" y="46005"/>
                  </a:lnTo>
                  <a:lnTo>
                    <a:pt x="9432127" y="21284"/>
                  </a:lnTo>
                  <a:lnTo>
                    <a:pt x="9388048" y="5530"/>
                  </a:lnTo>
                  <a:lnTo>
                    <a:pt x="9340029"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16" name="object 4">
              <a:extLst>
                <a:ext uri="{FF2B5EF4-FFF2-40B4-BE49-F238E27FC236}">
                  <a16:creationId xmlns:a16="http://schemas.microsoft.com/office/drawing/2014/main" id="{D09CD8F6-3969-4BB5-A8DC-57508851EECF}"/>
                </a:ext>
              </a:extLst>
            </p:cNvPr>
            <p:cNvSpPr txBox="1"/>
            <p:nvPr/>
          </p:nvSpPr>
          <p:spPr>
            <a:xfrm>
              <a:off x="8308487" y="8340740"/>
              <a:ext cx="9527540" cy="1310075"/>
            </a:xfrm>
            <a:prstGeom prst="rect">
              <a:avLst/>
            </a:prstGeom>
          </p:spPr>
          <p:txBody>
            <a:bodyPr vert="horz" wrap="square" lIns="0" tIns="10397" rIns="0" bIns="0" rtlCol="0">
              <a:spAutoFit/>
            </a:bodyPr>
            <a:lstStyle/>
            <a:p>
              <a:pPr algn="ctr"/>
              <a:r>
                <a:rPr lang="lv-LV" sz="1940" b="1" spc="-9" dirty="0">
                  <a:solidFill>
                    <a:srgbClr val="FFFFFF"/>
                  </a:solidFill>
                  <a:latin typeface="MyriadPro-Semibold"/>
                  <a:cs typeface="MyriadPro-Semibold"/>
                </a:rPr>
                <a:t>KĀ mēs organizējam mācību vidi</a:t>
              </a:r>
            </a:p>
            <a:p>
              <a:pPr algn="ctr"/>
              <a:r>
                <a:rPr lang="lv-LV" sz="1577" spc="-9" dirty="0">
                  <a:solidFill>
                    <a:srgbClr val="FFFFFF"/>
                  </a:solidFill>
                  <a:latin typeface="Myriad Pro Light" panose="020B0403030403020204" pitchFamily="34" charset="0"/>
                  <a:cs typeface="MyriadPro-Semibold"/>
                </a:rPr>
                <a:t>Skolu nosargāšana un pārveide</a:t>
              </a:r>
            </a:p>
            <a:p>
              <a:pPr algn="ctr"/>
              <a:r>
                <a:rPr lang="lv-LV" sz="1577" spc="-9" dirty="0">
                  <a:solidFill>
                    <a:srgbClr val="FFFFFF"/>
                  </a:solidFill>
                  <a:latin typeface="Myriad Pro Light" panose="020B0403030403020204" pitchFamily="34" charset="0"/>
                  <a:cs typeface="MyriadPro-Semibold"/>
                </a:rPr>
                <a:t>Plašāku izglītības ekosistēmu pamatelementi</a:t>
              </a:r>
              <a:endParaRPr lang="en-US" sz="1577" spc="-9" dirty="0">
                <a:solidFill>
                  <a:srgbClr val="FFFFFF"/>
                </a:solidFill>
                <a:latin typeface="Myriad Pro Light" panose="020B0403030403020204" pitchFamily="34" charset="0"/>
                <a:cs typeface="MyriadPro-Semibold"/>
              </a:endParaRPr>
            </a:p>
          </p:txBody>
        </p:sp>
      </p:grpSp>
      <p:grpSp>
        <p:nvGrpSpPr>
          <p:cNvPr id="17" name="object 18">
            <a:extLst>
              <a:ext uri="{FF2B5EF4-FFF2-40B4-BE49-F238E27FC236}">
                <a16:creationId xmlns:a16="http://schemas.microsoft.com/office/drawing/2014/main" id="{59FE5511-6916-41C5-9661-EB02D768349C}"/>
              </a:ext>
            </a:extLst>
          </p:cNvPr>
          <p:cNvGrpSpPr/>
          <p:nvPr/>
        </p:nvGrpSpPr>
        <p:grpSpPr>
          <a:xfrm>
            <a:off x="229323" y="6409634"/>
            <a:ext cx="1365054" cy="289569"/>
            <a:chOff x="377464" y="10569961"/>
            <a:chExt cx="2251075" cy="477520"/>
          </a:xfrm>
        </p:grpSpPr>
        <p:sp>
          <p:nvSpPr>
            <p:cNvPr id="18" name="object 19">
              <a:extLst>
                <a:ext uri="{FF2B5EF4-FFF2-40B4-BE49-F238E27FC236}">
                  <a16:creationId xmlns:a16="http://schemas.microsoft.com/office/drawing/2014/main" id="{C3233BAA-8D44-49A5-97DD-C5BA91BB3E22}"/>
                </a:ext>
              </a:extLst>
            </p:cNvPr>
            <p:cNvSpPr/>
            <p:nvPr/>
          </p:nvSpPr>
          <p:spPr>
            <a:xfrm>
              <a:off x="377456" y="10569962"/>
              <a:ext cx="2251075" cy="477520"/>
            </a:xfrm>
            <a:custGeom>
              <a:avLst/>
              <a:gdLst/>
              <a:ahLst/>
              <a:cxnLst/>
              <a:rect l="l" t="t" r="r" b="b"/>
              <a:pathLst>
                <a:path w="2251075" h="477520">
                  <a:moveTo>
                    <a:pt x="454621" y="308914"/>
                  </a:moveTo>
                  <a:lnTo>
                    <a:pt x="454456" y="308914"/>
                  </a:lnTo>
                  <a:lnTo>
                    <a:pt x="454456" y="189534"/>
                  </a:lnTo>
                  <a:lnTo>
                    <a:pt x="448284" y="189534"/>
                  </a:lnTo>
                  <a:lnTo>
                    <a:pt x="448284" y="308914"/>
                  </a:lnTo>
                  <a:lnTo>
                    <a:pt x="448284" y="311454"/>
                  </a:lnTo>
                  <a:lnTo>
                    <a:pt x="454621" y="311454"/>
                  </a:lnTo>
                  <a:lnTo>
                    <a:pt x="454621" y="308914"/>
                  </a:lnTo>
                  <a:close/>
                </a:path>
                <a:path w="2251075" h="477520">
                  <a:moveTo>
                    <a:pt x="2250732" y="0"/>
                  </a:moveTo>
                  <a:lnTo>
                    <a:pt x="2240788" y="0"/>
                  </a:lnTo>
                  <a:lnTo>
                    <a:pt x="2240788" y="9944"/>
                  </a:lnTo>
                  <a:lnTo>
                    <a:pt x="2240788" y="467055"/>
                  </a:lnTo>
                  <a:lnTo>
                    <a:pt x="652970" y="467055"/>
                  </a:lnTo>
                  <a:lnTo>
                    <a:pt x="652970" y="383082"/>
                  </a:lnTo>
                  <a:lnTo>
                    <a:pt x="652970" y="370090"/>
                  </a:lnTo>
                  <a:lnTo>
                    <a:pt x="652970" y="9944"/>
                  </a:lnTo>
                  <a:lnTo>
                    <a:pt x="2240788" y="9944"/>
                  </a:lnTo>
                  <a:lnTo>
                    <a:pt x="2240788" y="0"/>
                  </a:lnTo>
                  <a:lnTo>
                    <a:pt x="513727" y="0"/>
                  </a:lnTo>
                  <a:lnTo>
                    <a:pt x="513727" y="370090"/>
                  </a:lnTo>
                  <a:lnTo>
                    <a:pt x="513727" y="383082"/>
                  </a:lnTo>
                  <a:lnTo>
                    <a:pt x="135458" y="383082"/>
                  </a:lnTo>
                  <a:lnTo>
                    <a:pt x="135458" y="370090"/>
                  </a:lnTo>
                  <a:lnTo>
                    <a:pt x="513727" y="370090"/>
                  </a:lnTo>
                  <a:lnTo>
                    <a:pt x="513727" y="0"/>
                  </a:lnTo>
                  <a:lnTo>
                    <a:pt x="496785" y="0"/>
                  </a:lnTo>
                  <a:lnTo>
                    <a:pt x="496785" y="347929"/>
                  </a:lnTo>
                  <a:lnTo>
                    <a:pt x="496785" y="360946"/>
                  </a:lnTo>
                  <a:lnTo>
                    <a:pt x="151739" y="360946"/>
                  </a:lnTo>
                  <a:lnTo>
                    <a:pt x="151739" y="347929"/>
                  </a:lnTo>
                  <a:lnTo>
                    <a:pt x="496785" y="347929"/>
                  </a:lnTo>
                  <a:lnTo>
                    <a:pt x="496785" y="0"/>
                  </a:lnTo>
                  <a:lnTo>
                    <a:pt x="479882" y="0"/>
                  </a:lnTo>
                  <a:lnTo>
                    <a:pt x="479882" y="139192"/>
                  </a:lnTo>
                  <a:lnTo>
                    <a:pt x="479882" y="153276"/>
                  </a:lnTo>
                  <a:lnTo>
                    <a:pt x="479856" y="325793"/>
                  </a:lnTo>
                  <a:lnTo>
                    <a:pt x="479856" y="338810"/>
                  </a:lnTo>
                  <a:lnTo>
                    <a:pt x="169316" y="338810"/>
                  </a:lnTo>
                  <a:lnTo>
                    <a:pt x="169316" y="325793"/>
                  </a:lnTo>
                  <a:lnTo>
                    <a:pt x="479856" y="325793"/>
                  </a:lnTo>
                  <a:lnTo>
                    <a:pt x="479856" y="153276"/>
                  </a:lnTo>
                  <a:lnTo>
                    <a:pt x="479844" y="161645"/>
                  </a:lnTo>
                  <a:lnTo>
                    <a:pt x="479844" y="174663"/>
                  </a:lnTo>
                  <a:lnTo>
                    <a:pt x="462915" y="174663"/>
                  </a:lnTo>
                  <a:lnTo>
                    <a:pt x="462915" y="182613"/>
                  </a:lnTo>
                  <a:lnTo>
                    <a:pt x="462267" y="192392"/>
                  </a:lnTo>
                  <a:lnTo>
                    <a:pt x="462267" y="318681"/>
                  </a:lnTo>
                  <a:lnTo>
                    <a:pt x="440143" y="318681"/>
                  </a:lnTo>
                  <a:lnTo>
                    <a:pt x="440143" y="274739"/>
                  </a:lnTo>
                  <a:lnTo>
                    <a:pt x="440143" y="222986"/>
                  </a:lnTo>
                  <a:lnTo>
                    <a:pt x="440143" y="182613"/>
                  </a:lnTo>
                  <a:lnTo>
                    <a:pt x="462915" y="182613"/>
                  </a:lnTo>
                  <a:lnTo>
                    <a:pt x="462915" y="174663"/>
                  </a:lnTo>
                  <a:lnTo>
                    <a:pt x="410197" y="174663"/>
                  </a:lnTo>
                  <a:lnTo>
                    <a:pt x="410197" y="222986"/>
                  </a:lnTo>
                  <a:lnTo>
                    <a:pt x="402069" y="222986"/>
                  </a:lnTo>
                  <a:lnTo>
                    <a:pt x="402069" y="189458"/>
                  </a:lnTo>
                  <a:lnTo>
                    <a:pt x="396519" y="189458"/>
                  </a:lnTo>
                  <a:lnTo>
                    <a:pt x="396519" y="308927"/>
                  </a:lnTo>
                  <a:lnTo>
                    <a:pt x="397014" y="311518"/>
                  </a:lnTo>
                  <a:lnTo>
                    <a:pt x="402069" y="311518"/>
                  </a:lnTo>
                  <a:lnTo>
                    <a:pt x="402069" y="274739"/>
                  </a:lnTo>
                  <a:lnTo>
                    <a:pt x="410197" y="274739"/>
                  </a:lnTo>
                  <a:lnTo>
                    <a:pt x="410197" y="318681"/>
                  </a:lnTo>
                  <a:lnTo>
                    <a:pt x="388696" y="318681"/>
                  </a:lnTo>
                  <a:lnTo>
                    <a:pt x="388950" y="311518"/>
                  </a:lnTo>
                  <a:lnTo>
                    <a:pt x="389051" y="222986"/>
                  </a:lnTo>
                  <a:lnTo>
                    <a:pt x="389051" y="182613"/>
                  </a:lnTo>
                  <a:lnTo>
                    <a:pt x="409879" y="182613"/>
                  </a:lnTo>
                  <a:lnTo>
                    <a:pt x="410095" y="189458"/>
                  </a:lnTo>
                  <a:lnTo>
                    <a:pt x="410197" y="222986"/>
                  </a:lnTo>
                  <a:lnTo>
                    <a:pt x="410197" y="174663"/>
                  </a:lnTo>
                  <a:lnTo>
                    <a:pt x="359410" y="174663"/>
                  </a:lnTo>
                  <a:lnTo>
                    <a:pt x="359410" y="182295"/>
                  </a:lnTo>
                  <a:lnTo>
                    <a:pt x="359181" y="189458"/>
                  </a:lnTo>
                  <a:lnTo>
                    <a:pt x="359092" y="222986"/>
                  </a:lnTo>
                  <a:lnTo>
                    <a:pt x="350634" y="222986"/>
                  </a:lnTo>
                  <a:lnTo>
                    <a:pt x="350634" y="189458"/>
                  </a:lnTo>
                  <a:lnTo>
                    <a:pt x="346062" y="189458"/>
                  </a:lnTo>
                  <a:lnTo>
                    <a:pt x="346392" y="192392"/>
                  </a:lnTo>
                  <a:lnTo>
                    <a:pt x="346392" y="222999"/>
                  </a:lnTo>
                  <a:lnTo>
                    <a:pt x="348373" y="233832"/>
                  </a:lnTo>
                  <a:lnTo>
                    <a:pt x="352831" y="249428"/>
                  </a:lnTo>
                  <a:lnTo>
                    <a:pt x="357085" y="265341"/>
                  </a:lnTo>
                  <a:lnTo>
                    <a:pt x="359079" y="279488"/>
                  </a:lnTo>
                  <a:lnTo>
                    <a:pt x="359092" y="318681"/>
                  </a:lnTo>
                  <a:lnTo>
                    <a:pt x="337616" y="318681"/>
                  </a:lnTo>
                  <a:lnTo>
                    <a:pt x="337858" y="311518"/>
                  </a:lnTo>
                  <a:lnTo>
                    <a:pt x="337934" y="274739"/>
                  </a:lnTo>
                  <a:lnTo>
                    <a:pt x="346392" y="274739"/>
                  </a:lnTo>
                  <a:lnTo>
                    <a:pt x="346392" y="311200"/>
                  </a:lnTo>
                  <a:lnTo>
                    <a:pt x="350634" y="311518"/>
                  </a:lnTo>
                  <a:lnTo>
                    <a:pt x="350634" y="277507"/>
                  </a:lnTo>
                  <a:lnTo>
                    <a:pt x="350189" y="274739"/>
                  </a:lnTo>
                  <a:lnTo>
                    <a:pt x="348653" y="265112"/>
                  </a:lnTo>
                  <a:lnTo>
                    <a:pt x="344182" y="249034"/>
                  </a:lnTo>
                  <a:lnTo>
                    <a:pt x="339928" y="233019"/>
                  </a:lnTo>
                  <a:lnTo>
                    <a:pt x="337934" y="218427"/>
                  </a:lnTo>
                  <a:lnTo>
                    <a:pt x="337934" y="182943"/>
                  </a:lnTo>
                  <a:lnTo>
                    <a:pt x="348665" y="182613"/>
                  </a:lnTo>
                  <a:lnTo>
                    <a:pt x="359410" y="182295"/>
                  </a:lnTo>
                  <a:lnTo>
                    <a:pt x="359410" y="174663"/>
                  </a:lnTo>
                  <a:lnTo>
                    <a:pt x="311238" y="174663"/>
                  </a:lnTo>
                  <a:lnTo>
                    <a:pt x="311238" y="311518"/>
                  </a:lnTo>
                  <a:lnTo>
                    <a:pt x="311238" y="318681"/>
                  </a:lnTo>
                  <a:lnTo>
                    <a:pt x="290410" y="318681"/>
                  </a:lnTo>
                  <a:lnTo>
                    <a:pt x="290410" y="182613"/>
                  </a:lnTo>
                  <a:lnTo>
                    <a:pt x="308305" y="182613"/>
                  </a:lnTo>
                  <a:lnTo>
                    <a:pt x="308305" y="189458"/>
                  </a:lnTo>
                  <a:lnTo>
                    <a:pt x="299516" y="189458"/>
                  </a:lnTo>
                  <a:lnTo>
                    <a:pt x="299516" y="242506"/>
                  </a:lnTo>
                  <a:lnTo>
                    <a:pt x="308305" y="242506"/>
                  </a:lnTo>
                  <a:lnTo>
                    <a:pt x="308305" y="250012"/>
                  </a:lnTo>
                  <a:lnTo>
                    <a:pt x="299516" y="250012"/>
                  </a:lnTo>
                  <a:lnTo>
                    <a:pt x="299516" y="311518"/>
                  </a:lnTo>
                  <a:lnTo>
                    <a:pt x="311238" y="311518"/>
                  </a:lnTo>
                  <a:lnTo>
                    <a:pt x="311238" y="174663"/>
                  </a:lnTo>
                  <a:lnTo>
                    <a:pt x="260134" y="174663"/>
                  </a:lnTo>
                  <a:lnTo>
                    <a:pt x="260134" y="182613"/>
                  </a:lnTo>
                  <a:lnTo>
                    <a:pt x="260134" y="318681"/>
                  </a:lnTo>
                  <a:lnTo>
                    <a:pt x="253288" y="318681"/>
                  </a:lnTo>
                  <a:lnTo>
                    <a:pt x="245160" y="236880"/>
                  </a:lnTo>
                  <a:lnTo>
                    <a:pt x="245160" y="318681"/>
                  </a:lnTo>
                  <a:lnTo>
                    <a:pt x="238658" y="318681"/>
                  </a:lnTo>
                  <a:lnTo>
                    <a:pt x="238658" y="182613"/>
                  </a:lnTo>
                  <a:lnTo>
                    <a:pt x="245160" y="182613"/>
                  </a:lnTo>
                  <a:lnTo>
                    <a:pt x="253288" y="255333"/>
                  </a:lnTo>
                  <a:lnTo>
                    <a:pt x="253288" y="182613"/>
                  </a:lnTo>
                  <a:lnTo>
                    <a:pt x="260134" y="182613"/>
                  </a:lnTo>
                  <a:lnTo>
                    <a:pt x="260134" y="174663"/>
                  </a:lnTo>
                  <a:lnTo>
                    <a:pt x="209677" y="174663"/>
                  </a:lnTo>
                  <a:lnTo>
                    <a:pt x="209677" y="318681"/>
                  </a:lnTo>
                  <a:lnTo>
                    <a:pt x="187540" y="318681"/>
                  </a:lnTo>
                  <a:lnTo>
                    <a:pt x="187540" y="182613"/>
                  </a:lnTo>
                  <a:lnTo>
                    <a:pt x="195681" y="182613"/>
                  </a:lnTo>
                  <a:lnTo>
                    <a:pt x="195605" y="308927"/>
                  </a:lnTo>
                  <a:lnTo>
                    <a:pt x="195021" y="311518"/>
                  </a:lnTo>
                  <a:lnTo>
                    <a:pt x="200875" y="311518"/>
                  </a:lnTo>
                  <a:lnTo>
                    <a:pt x="200875" y="182613"/>
                  </a:lnTo>
                  <a:lnTo>
                    <a:pt x="209029" y="182613"/>
                  </a:lnTo>
                  <a:lnTo>
                    <a:pt x="209029" y="308927"/>
                  </a:lnTo>
                  <a:lnTo>
                    <a:pt x="209677" y="318681"/>
                  </a:lnTo>
                  <a:lnTo>
                    <a:pt x="209677" y="174663"/>
                  </a:lnTo>
                  <a:lnTo>
                    <a:pt x="169303" y="174663"/>
                  </a:lnTo>
                  <a:lnTo>
                    <a:pt x="169303" y="161645"/>
                  </a:lnTo>
                  <a:lnTo>
                    <a:pt x="479844" y="161645"/>
                  </a:lnTo>
                  <a:lnTo>
                    <a:pt x="479844" y="153263"/>
                  </a:lnTo>
                  <a:lnTo>
                    <a:pt x="454571" y="145542"/>
                  </a:lnTo>
                  <a:lnTo>
                    <a:pt x="454571" y="153263"/>
                  </a:lnTo>
                  <a:lnTo>
                    <a:pt x="417004" y="153263"/>
                  </a:lnTo>
                  <a:lnTo>
                    <a:pt x="324573" y="125590"/>
                  </a:lnTo>
                  <a:lnTo>
                    <a:pt x="232143" y="153263"/>
                  </a:lnTo>
                  <a:lnTo>
                    <a:pt x="194525" y="153263"/>
                  </a:lnTo>
                  <a:lnTo>
                    <a:pt x="324573" y="113525"/>
                  </a:lnTo>
                  <a:lnTo>
                    <a:pt x="454571" y="153263"/>
                  </a:lnTo>
                  <a:lnTo>
                    <a:pt x="454571" y="145542"/>
                  </a:lnTo>
                  <a:lnTo>
                    <a:pt x="349910" y="113525"/>
                  </a:lnTo>
                  <a:lnTo>
                    <a:pt x="324573" y="105778"/>
                  </a:lnTo>
                  <a:lnTo>
                    <a:pt x="169303" y="153263"/>
                  </a:lnTo>
                  <a:lnTo>
                    <a:pt x="169392" y="139192"/>
                  </a:lnTo>
                  <a:lnTo>
                    <a:pt x="324612" y="91744"/>
                  </a:lnTo>
                  <a:lnTo>
                    <a:pt x="479882" y="139192"/>
                  </a:lnTo>
                  <a:lnTo>
                    <a:pt x="479882" y="0"/>
                  </a:lnTo>
                  <a:lnTo>
                    <a:pt x="0" y="0"/>
                  </a:lnTo>
                  <a:lnTo>
                    <a:pt x="0" y="476999"/>
                  </a:lnTo>
                  <a:lnTo>
                    <a:pt x="2250732" y="476999"/>
                  </a:lnTo>
                  <a:lnTo>
                    <a:pt x="2250732" y="467055"/>
                  </a:lnTo>
                  <a:lnTo>
                    <a:pt x="2250732" y="9944"/>
                  </a:lnTo>
                  <a:lnTo>
                    <a:pt x="2250732" y="0"/>
                  </a:lnTo>
                  <a:close/>
                </a:path>
              </a:pathLst>
            </a:custGeom>
            <a:solidFill>
              <a:srgbClr val="000000">
                <a:alpha val="50000"/>
              </a:srgbClr>
            </a:solidFill>
          </p:spPr>
          <p:txBody>
            <a:bodyPr wrap="square" lIns="0" tIns="0" rIns="0" bIns="0" rtlCol="0"/>
            <a:lstStyle/>
            <a:p>
              <a:pPr defTabSz="554492"/>
              <a:endParaRPr sz="1092">
                <a:solidFill>
                  <a:prstClr val="black"/>
                </a:solidFill>
                <a:latin typeface="Calibri"/>
              </a:endParaRPr>
            </a:p>
          </p:txBody>
        </p:sp>
        <p:pic>
          <p:nvPicPr>
            <p:cNvPr id="19" name="object 20">
              <a:extLst>
                <a:ext uri="{FF2B5EF4-FFF2-40B4-BE49-F238E27FC236}">
                  <a16:creationId xmlns:a16="http://schemas.microsoft.com/office/drawing/2014/main" id="{65A39264-BF36-40CA-8D84-F4BE8CB060E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102502" y="10702280"/>
              <a:ext cx="168329" cy="212370"/>
            </a:xfrm>
            <a:prstGeom prst="rect">
              <a:avLst/>
            </a:prstGeom>
          </p:spPr>
        </p:pic>
        <p:pic>
          <p:nvPicPr>
            <p:cNvPr id="20" name="object 21">
              <a:extLst>
                <a:ext uri="{FF2B5EF4-FFF2-40B4-BE49-F238E27FC236}">
                  <a16:creationId xmlns:a16="http://schemas.microsoft.com/office/drawing/2014/main" id="{29EB4E6B-73F6-45F6-A528-3C9241C8ABB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90340" y="10702647"/>
              <a:ext cx="212014" cy="212004"/>
            </a:xfrm>
            <a:prstGeom prst="rect">
              <a:avLst/>
            </a:prstGeom>
          </p:spPr>
        </p:pic>
        <p:pic>
          <p:nvPicPr>
            <p:cNvPr id="21" name="object 22">
              <a:extLst>
                <a:ext uri="{FF2B5EF4-FFF2-40B4-BE49-F238E27FC236}">
                  <a16:creationId xmlns:a16="http://schemas.microsoft.com/office/drawing/2014/main" id="{0EC126AA-3862-4169-896C-2C21E01BB94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72442" y="10708958"/>
              <a:ext cx="204077" cy="205417"/>
            </a:xfrm>
            <a:prstGeom prst="rect">
              <a:avLst/>
            </a:prstGeom>
          </p:spPr>
        </p:pic>
        <p:pic>
          <p:nvPicPr>
            <p:cNvPr id="22" name="object 23">
              <a:extLst>
                <a:ext uri="{FF2B5EF4-FFF2-40B4-BE49-F238E27FC236}">
                  <a16:creationId xmlns:a16="http://schemas.microsoft.com/office/drawing/2014/main" id="{B5438DB3-6BB5-464E-999A-717D2806595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426424" y="10703608"/>
              <a:ext cx="202737" cy="204088"/>
            </a:xfrm>
            <a:prstGeom prst="rect">
              <a:avLst/>
            </a:prstGeom>
          </p:spPr>
        </p:pic>
        <p:pic>
          <p:nvPicPr>
            <p:cNvPr id="23" name="object 24">
              <a:extLst>
                <a:ext uri="{FF2B5EF4-FFF2-40B4-BE49-F238E27FC236}">
                  <a16:creationId xmlns:a16="http://schemas.microsoft.com/office/drawing/2014/main" id="{D11C072B-A838-43F3-B18C-F7C171ED401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69260" y="10702267"/>
              <a:ext cx="213428" cy="212108"/>
            </a:xfrm>
            <a:prstGeom prst="rect">
              <a:avLst/>
            </a:prstGeom>
          </p:spPr>
        </p:pic>
        <p:pic>
          <p:nvPicPr>
            <p:cNvPr id="24" name="object 25">
              <a:extLst>
                <a:ext uri="{FF2B5EF4-FFF2-40B4-BE49-F238E27FC236}">
                  <a16:creationId xmlns:a16="http://schemas.microsoft.com/office/drawing/2014/main" id="{AD290B24-1D00-419D-BFD5-111C323FC76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911192" y="10702274"/>
              <a:ext cx="166665" cy="212087"/>
            </a:xfrm>
            <a:prstGeom prst="rect">
              <a:avLst/>
            </a:prstGeom>
          </p:spPr>
        </p:pic>
      </p:grpSp>
      <p:pic>
        <p:nvPicPr>
          <p:cNvPr id="25" name="object 13">
            <a:extLst>
              <a:ext uri="{FF2B5EF4-FFF2-40B4-BE49-F238E27FC236}">
                <a16:creationId xmlns:a16="http://schemas.microsoft.com/office/drawing/2014/main" id="{B89C557C-2D31-4116-A8FB-17144F5A2607}"/>
              </a:ext>
            </a:extLst>
          </p:cNvPr>
          <p:cNvPicPr/>
          <p:nvPr/>
        </p:nvPicPr>
        <p:blipFill>
          <a:blip r:embed="rId9" cstate="hqprint">
            <a:extLst>
              <a:ext uri="{28A0092B-C50C-407E-A947-70E740481C1C}">
                <a14:useLocalDpi xmlns:a14="http://schemas.microsoft.com/office/drawing/2010/main" val="0"/>
              </a:ext>
            </a:extLst>
          </a:blip>
          <a:stretch>
            <a:fillRect/>
          </a:stretch>
        </p:blipFill>
        <p:spPr>
          <a:xfrm>
            <a:off x="7334" y="45009"/>
            <a:ext cx="1892167" cy="1630165"/>
          </a:xfrm>
          <a:prstGeom prst="rect">
            <a:avLst/>
          </a:prstGeom>
        </p:spPr>
      </p:pic>
      <p:pic>
        <p:nvPicPr>
          <p:cNvPr id="26" name="Picture 25" descr="A group of women sitting on the floor&#10;&#10;Description automatically generated with medium confidence">
            <a:extLst>
              <a:ext uri="{FF2B5EF4-FFF2-40B4-BE49-F238E27FC236}">
                <a16:creationId xmlns:a16="http://schemas.microsoft.com/office/drawing/2014/main" id="{030AAFE4-588B-482D-A7E4-C28B6889C8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4137" y="1747108"/>
            <a:ext cx="3925856" cy="2179305"/>
          </a:xfrm>
          <a:prstGeom prst="rect">
            <a:avLst/>
          </a:prstGeom>
        </p:spPr>
      </p:pic>
      <p:pic>
        <p:nvPicPr>
          <p:cNvPr id="27" name="Picture 26" descr="Two men sitting in chairs&#10;&#10;Description automatically generated with low confidence">
            <a:extLst>
              <a:ext uri="{FF2B5EF4-FFF2-40B4-BE49-F238E27FC236}">
                <a16:creationId xmlns:a16="http://schemas.microsoft.com/office/drawing/2014/main" id="{A2CF7EE5-529B-4FEA-B081-DD80CB74A9A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982962" y="3993153"/>
            <a:ext cx="1962928" cy="2893321"/>
          </a:xfrm>
          <a:prstGeom prst="rect">
            <a:avLst/>
          </a:prstGeom>
        </p:spPr>
      </p:pic>
      <p:pic>
        <p:nvPicPr>
          <p:cNvPr id="28" name="Picture 27" descr="A picture containing text, outdoor, building, sky&#10;&#10;Description automatically generated">
            <a:extLst>
              <a:ext uri="{FF2B5EF4-FFF2-40B4-BE49-F238E27FC236}">
                <a16:creationId xmlns:a16="http://schemas.microsoft.com/office/drawing/2014/main" id="{2C421559-EC9F-4C44-A32C-DAEEE254EFD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b="-1231"/>
          <a:stretch/>
        </p:blipFill>
        <p:spPr>
          <a:xfrm>
            <a:off x="25828" y="3993424"/>
            <a:ext cx="1899072" cy="2930341"/>
          </a:xfrm>
          <a:prstGeom prst="rect">
            <a:avLst/>
          </a:prstGeom>
        </p:spPr>
      </p:pic>
      <p:pic>
        <p:nvPicPr>
          <p:cNvPr id="29" name="Picture 28" descr="A group of students raising their hands&#10;&#10;Description automatically generated with medium confidence">
            <a:extLst>
              <a:ext uri="{FF2B5EF4-FFF2-40B4-BE49-F238E27FC236}">
                <a16:creationId xmlns:a16="http://schemas.microsoft.com/office/drawing/2014/main" id="{608D9F3F-DB72-4789-BD1E-EABFE5F42A03}"/>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b="-394"/>
          <a:stretch/>
        </p:blipFill>
        <p:spPr>
          <a:xfrm>
            <a:off x="1982962" y="45008"/>
            <a:ext cx="1969985" cy="1638195"/>
          </a:xfrm>
          <a:prstGeom prst="rect">
            <a:avLst/>
          </a:prstGeom>
        </p:spPr>
      </p:pic>
    </p:spTree>
    <p:extLst>
      <p:ext uri="{BB962C8B-B14F-4D97-AF65-F5344CB8AC3E}">
        <p14:creationId xmlns:p14="http://schemas.microsoft.com/office/powerpoint/2010/main" val="364348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229306B1-8CAF-4CEE-878A-5D5D6BF1310E}"/>
              </a:ext>
            </a:extLst>
          </p:cNvPr>
          <p:cNvSpPr/>
          <p:nvPr/>
        </p:nvSpPr>
        <p:spPr>
          <a:xfrm>
            <a:off x="643486" y="223414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dirty="0">
              <a:solidFill>
                <a:prstClr val="black"/>
              </a:solidFill>
              <a:latin typeface="Calibri"/>
            </a:endParaRPr>
          </a:p>
        </p:txBody>
      </p:sp>
      <p:sp>
        <p:nvSpPr>
          <p:cNvPr id="5" name="object 2">
            <a:extLst>
              <a:ext uri="{FF2B5EF4-FFF2-40B4-BE49-F238E27FC236}">
                <a16:creationId xmlns:a16="http://schemas.microsoft.com/office/drawing/2014/main" id="{CE025B36-FF8E-429F-8E25-2B9844BC80BD}"/>
              </a:ext>
            </a:extLst>
          </p:cNvPr>
          <p:cNvSpPr txBox="1"/>
          <p:nvPr/>
        </p:nvSpPr>
        <p:spPr>
          <a:xfrm>
            <a:off x="775485" y="4165557"/>
            <a:ext cx="6429501" cy="825492"/>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dirty="0">
                <a:solidFill>
                  <a:srgbClr val="2C3440"/>
                </a:solidFill>
                <a:latin typeface="MyriadPro-Semibold"/>
                <a:cs typeface="MyriadPro-Semibold"/>
              </a:rPr>
              <a:t>Mums ir jāatceras par mūsu visu savstarpējo saistību,</a:t>
            </a:r>
          </a:p>
          <a:p>
            <a:pPr marL="7701" marR="3081" defTabSz="554492">
              <a:lnSpc>
                <a:spcPct val="101299"/>
              </a:lnSpc>
              <a:spcBef>
                <a:spcPts val="55"/>
              </a:spcBef>
            </a:pPr>
            <a:r>
              <a:rPr lang="lv-LV" sz="1728" b="1" dirty="0">
                <a:solidFill>
                  <a:srgbClr val="2C3440"/>
                </a:solidFill>
                <a:latin typeface="MyriadPro-Semibold"/>
                <a:cs typeface="MyriadPro-Semibold"/>
              </a:rPr>
              <a:t>kā arī cilvēka vietu un darbības sekām pasaulē,</a:t>
            </a:r>
          </a:p>
          <a:p>
            <a:pPr marL="7701" marR="3081" defTabSz="554492">
              <a:lnSpc>
                <a:spcPct val="101299"/>
              </a:lnSpc>
              <a:spcBef>
                <a:spcPts val="55"/>
              </a:spcBef>
            </a:pPr>
            <a:r>
              <a:rPr lang="lv-LV" sz="1728" b="1" dirty="0">
                <a:solidFill>
                  <a:srgbClr val="2C3440"/>
                </a:solidFill>
                <a:latin typeface="MyriadPro-Semibold"/>
                <a:cs typeface="MyriadPro-Semibold"/>
              </a:rPr>
              <a:t>kas nepieder tikai mums vieniem</a:t>
            </a:r>
            <a:endParaRPr lang="en-US" sz="1728" b="1" dirty="0">
              <a:solidFill>
                <a:srgbClr val="2C3440"/>
              </a:solidFill>
              <a:latin typeface="MyriadPro-Semibold"/>
              <a:cs typeface="MyriadPro-Semibold"/>
            </a:endParaRPr>
          </a:p>
        </p:txBody>
      </p:sp>
      <p:sp>
        <p:nvSpPr>
          <p:cNvPr id="6" name="object 7">
            <a:extLst>
              <a:ext uri="{FF2B5EF4-FFF2-40B4-BE49-F238E27FC236}">
                <a16:creationId xmlns:a16="http://schemas.microsoft.com/office/drawing/2014/main" id="{3DAF95C3-1FCA-4485-BE9A-7AB552A0344A}"/>
              </a:ext>
            </a:extLst>
          </p:cNvPr>
          <p:cNvSpPr/>
          <p:nvPr/>
        </p:nvSpPr>
        <p:spPr>
          <a:xfrm>
            <a:off x="643486" y="421176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7" name="object 5">
            <a:extLst>
              <a:ext uri="{FF2B5EF4-FFF2-40B4-BE49-F238E27FC236}">
                <a16:creationId xmlns:a16="http://schemas.microsoft.com/office/drawing/2014/main" id="{C3EF435C-A671-4530-A3DA-9ECF531DF282}"/>
              </a:ext>
            </a:extLst>
          </p:cNvPr>
          <p:cNvSpPr txBox="1">
            <a:spLocks noGrp="1"/>
          </p:cNvSpPr>
          <p:nvPr>
            <p:ph type="title"/>
          </p:nvPr>
        </p:nvSpPr>
        <p:spPr>
          <a:xfrm>
            <a:off x="589583" y="979654"/>
            <a:ext cx="7595014" cy="391873"/>
          </a:xfrm>
          <a:prstGeom prst="rect">
            <a:avLst/>
          </a:prstGeom>
        </p:spPr>
        <p:txBody>
          <a:bodyPr vert="horz" wrap="square" lIns="0" tIns="9242" rIns="0" bIns="0" rtlCol="0">
            <a:spAutoFit/>
          </a:bodyPr>
          <a:lstStyle/>
          <a:p>
            <a:pPr marL="7701">
              <a:spcBef>
                <a:spcPts val="73"/>
              </a:spcBef>
            </a:pPr>
            <a:r>
              <a:rPr lang="lv-LV" spc="49" dirty="0"/>
              <a:t>PLANĒTA UN VIDE</a:t>
            </a:r>
            <a:endParaRPr spc="49" dirty="0"/>
          </a:p>
        </p:txBody>
      </p:sp>
      <p:sp>
        <p:nvSpPr>
          <p:cNvPr id="8" name="object 2">
            <a:extLst>
              <a:ext uri="{FF2B5EF4-FFF2-40B4-BE49-F238E27FC236}">
                <a16:creationId xmlns:a16="http://schemas.microsoft.com/office/drawing/2014/main" id="{28859B4F-A795-42DF-A7B4-5867725A6524}"/>
              </a:ext>
            </a:extLst>
          </p:cNvPr>
          <p:cNvSpPr txBox="1"/>
          <p:nvPr/>
        </p:nvSpPr>
        <p:spPr>
          <a:xfrm>
            <a:off x="828317" y="2243777"/>
            <a:ext cx="6429501" cy="812604"/>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dirty="0">
                <a:solidFill>
                  <a:srgbClr val="2C3440"/>
                </a:solidFill>
                <a:latin typeface="MyriadPro-Semibold"/>
                <a:cs typeface="MyriadPro-Semibold"/>
              </a:rPr>
              <a:t>Ja būt izglītotam nozīmē dzīvot pēc neilgtspējīgiem principiem, mums ir jāmaina pati izglītības ideja,</a:t>
            </a:r>
          </a:p>
          <a:p>
            <a:pPr marL="7701" marR="3081" defTabSz="554492">
              <a:lnSpc>
                <a:spcPct val="101299"/>
              </a:lnSpc>
              <a:spcBef>
                <a:spcPts val="55"/>
              </a:spcBef>
            </a:pPr>
            <a:r>
              <a:rPr lang="lv-LV" sz="1728" b="1" dirty="0">
                <a:solidFill>
                  <a:srgbClr val="2C3440"/>
                </a:solidFill>
                <a:latin typeface="MyriadPro-Semibold"/>
                <a:cs typeface="MyriadPro-Semibold"/>
              </a:rPr>
              <a:t>pārdomājot, kāda ir izglītības patiesā loma</a:t>
            </a:r>
            <a:endParaRPr lang="en-US" sz="1728" b="1" dirty="0">
              <a:solidFill>
                <a:srgbClr val="2C3440"/>
              </a:solidFill>
              <a:latin typeface="MyriadPro-Semibold"/>
              <a:cs typeface="MyriadPro-Semibold"/>
            </a:endParaRPr>
          </a:p>
        </p:txBody>
      </p:sp>
      <p:pic>
        <p:nvPicPr>
          <p:cNvPr id="9" name="Picture 8" descr="A picture containing outdoor, sky, sunset, sun&#10;&#10;Description automatically generated">
            <a:extLst>
              <a:ext uri="{FF2B5EF4-FFF2-40B4-BE49-F238E27FC236}">
                <a16:creationId xmlns:a16="http://schemas.microsoft.com/office/drawing/2014/main" id="{3CCFB033-DFB1-4251-8433-F46C02B958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54541" y="-1"/>
            <a:ext cx="1967719" cy="3047129"/>
          </a:xfrm>
          <a:prstGeom prst="rect">
            <a:avLst/>
          </a:prstGeom>
        </p:spPr>
      </p:pic>
      <p:pic>
        <p:nvPicPr>
          <p:cNvPr id="10" name="Picture 9">
            <a:extLst>
              <a:ext uri="{FF2B5EF4-FFF2-40B4-BE49-F238E27FC236}">
                <a16:creationId xmlns:a16="http://schemas.microsoft.com/office/drawing/2014/main" id="{4B89F432-7F39-4D0F-81D1-BB15B8357DA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228754" y="4971491"/>
            <a:ext cx="1972925" cy="1922540"/>
          </a:xfrm>
          <a:prstGeom prst="rect">
            <a:avLst/>
          </a:prstGeom>
        </p:spPr>
      </p:pic>
      <p:pic>
        <p:nvPicPr>
          <p:cNvPr id="11" name="Picture 10" descr="A picture containing nature, snow, outdoor, ice&#10;&#10;Description automatically generated">
            <a:extLst>
              <a:ext uri="{FF2B5EF4-FFF2-40B4-BE49-F238E27FC236}">
                <a16:creationId xmlns:a16="http://schemas.microsoft.com/office/drawing/2014/main" id="{A16F3DAC-0EA7-46FE-8F10-03123F26FB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228754" y="4488"/>
            <a:ext cx="1967720" cy="3051775"/>
          </a:xfrm>
          <a:prstGeom prst="rect">
            <a:avLst/>
          </a:prstGeom>
        </p:spPr>
      </p:pic>
      <p:pic>
        <p:nvPicPr>
          <p:cNvPr id="12" name="Picture 11">
            <a:extLst>
              <a:ext uri="{FF2B5EF4-FFF2-40B4-BE49-F238E27FC236}">
                <a16:creationId xmlns:a16="http://schemas.microsoft.com/office/drawing/2014/main" id="{0892A652-4D46-441F-AF2E-E3FD1F83ADA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8154541" y="4971491"/>
            <a:ext cx="1972925" cy="1922540"/>
          </a:xfrm>
          <a:prstGeom prst="rect">
            <a:avLst/>
          </a:prstGeom>
        </p:spPr>
      </p:pic>
      <p:pic>
        <p:nvPicPr>
          <p:cNvPr id="13" name="Picture 12" descr="A picture containing tree, grass, outdoor, plant&#10;&#10;Description automatically generated">
            <a:extLst>
              <a:ext uri="{FF2B5EF4-FFF2-40B4-BE49-F238E27FC236}">
                <a16:creationId xmlns:a16="http://schemas.microsoft.com/office/drawing/2014/main" id="{D41E8C6E-719E-4783-A705-636DCF0C11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54541" y="3157112"/>
            <a:ext cx="4051982" cy="1712923"/>
          </a:xfrm>
          <a:prstGeom prst="rect">
            <a:avLst/>
          </a:prstGeom>
        </p:spPr>
      </p:pic>
    </p:spTree>
    <p:extLst>
      <p:ext uri="{BB962C8B-B14F-4D97-AF65-F5344CB8AC3E}">
        <p14:creationId xmlns:p14="http://schemas.microsoft.com/office/powerpoint/2010/main" val="2332352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CD91D81B-570A-4B5D-B5CC-03721EE6C6CF}"/>
              </a:ext>
            </a:extLst>
          </p:cNvPr>
          <p:cNvSpPr/>
          <p:nvPr/>
        </p:nvSpPr>
        <p:spPr>
          <a:xfrm>
            <a:off x="643486" y="223414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dirty="0">
              <a:solidFill>
                <a:prstClr val="black"/>
              </a:solidFill>
              <a:latin typeface="Calibri"/>
            </a:endParaRPr>
          </a:p>
        </p:txBody>
      </p:sp>
      <p:sp>
        <p:nvSpPr>
          <p:cNvPr id="5" name="object 2">
            <a:extLst>
              <a:ext uri="{FF2B5EF4-FFF2-40B4-BE49-F238E27FC236}">
                <a16:creationId xmlns:a16="http://schemas.microsoft.com/office/drawing/2014/main" id="{C0416114-46FC-4AFD-9315-416D68E04F42}"/>
              </a:ext>
            </a:extLst>
          </p:cNvPr>
          <p:cNvSpPr txBox="1"/>
          <p:nvPr/>
        </p:nvSpPr>
        <p:spPr>
          <a:xfrm>
            <a:off x="775485" y="4322678"/>
            <a:ext cx="6429501" cy="556893"/>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dirty="0">
                <a:solidFill>
                  <a:srgbClr val="2C3440"/>
                </a:solidFill>
                <a:latin typeface="MyriadPro-Semibold"/>
                <a:cs typeface="MyriadPro-Semibold"/>
              </a:rPr>
              <a:t>Digitālajām tehnoloģijām ir jāatbalsta, nevis jāaizvieto, </a:t>
            </a:r>
          </a:p>
          <a:p>
            <a:pPr marL="7701" marR="3081" defTabSz="554492">
              <a:lnSpc>
                <a:spcPct val="101299"/>
              </a:lnSpc>
              <a:spcBef>
                <a:spcPts val="55"/>
              </a:spcBef>
            </a:pPr>
            <a:r>
              <a:rPr lang="lv-LV" sz="1728" b="1" dirty="0">
                <a:solidFill>
                  <a:srgbClr val="2C3440"/>
                </a:solidFill>
                <a:latin typeface="MyriadPro-Semibold"/>
                <a:cs typeface="MyriadPro-Semibold"/>
              </a:rPr>
              <a:t>skolotāji un skolas</a:t>
            </a:r>
            <a:endParaRPr lang="en-US" sz="1728" b="1" dirty="0">
              <a:solidFill>
                <a:srgbClr val="2C3440"/>
              </a:solidFill>
              <a:latin typeface="MyriadPro-Semibold"/>
              <a:cs typeface="MyriadPro-Semibold"/>
            </a:endParaRPr>
          </a:p>
        </p:txBody>
      </p:sp>
      <p:sp>
        <p:nvSpPr>
          <p:cNvPr id="6" name="object 7">
            <a:extLst>
              <a:ext uri="{FF2B5EF4-FFF2-40B4-BE49-F238E27FC236}">
                <a16:creationId xmlns:a16="http://schemas.microsoft.com/office/drawing/2014/main" id="{F5625A05-44C9-4719-83E2-81AC446286B0}"/>
              </a:ext>
            </a:extLst>
          </p:cNvPr>
          <p:cNvSpPr/>
          <p:nvPr/>
        </p:nvSpPr>
        <p:spPr>
          <a:xfrm>
            <a:off x="643486" y="4267286"/>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7" name="object 5">
            <a:extLst>
              <a:ext uri="{FF2B5EF4-FFF2-40B4-BE49-F238E27FC236}">
                <a16:creationId xmlns:a16="http://schemas.microsoft.com/office/drawing/2014/main" id="{BB26489C-4E57-473C-AE85-ED3598F3E923}"/>
              </a:ext>
            </a:extLst>
          </p:cNvPr>
          <p:cNvSpPr txBox="1">
            <a:spLocks noGrp="1"/>
          </p:cNvSpPr>
          <p:nvPr>
            <p:ph type="title"/>
          </p:nvPr>
        </p:nvSpPr>
        <p:spPr>
          <a:xfrm>
            <a:off x="589583" y="979654"/>
            <a:ext cx="7595014" cy="391873"/>
          </a:xfrm>
          <a:prstGeom prst="rect">
            <a:avLst/>
          </a:prstGeom>
        </p:spPr>
        <p:txBody>
          <a:bodyPr vert="horz" wrap="square" lIns="0" tIns="9242" rIns="0" bIns="0" rtlCol="0">
            <a:spAutoFit/>
          </a:bodyPr>
          <a:lstStyle/>
          <a:p>
            <a:pPr marL="7701">
              <a:spcBef>
                <a:spcPts val="73"/>
              </a:spcBef>
            </a:pPr>
            <a:r>
              <a:rPr lang="lv-LV" spc="49" dirty="0"/>
              <a:t>TEHNOLOĢIJAS</a:t>
            </a:r>
            <a:endParaRPr spc="49" dirty="0"/>
          </a:p>
        </p:txBody>
      </p:sp>
      <p:sp>
        <p:nvSpPr>
          <p:cNvPr id="8" name="object 2">
            <a:extLst>
              <a:ext uri="{FF2B5EF4-FFF2-40B4-BE49-F238E27FC236}">
                <a16:creationId xmlns:a16="http://schemas.microsoft.com/office/drawing/2014/main" id="{13BB5F4B-84D6-48F1-84E7-5D9459403354}"/>
              </a:ext>
            </a:extLst>
          </p:cNvPr>
          <p:cNvSpPr txBox="1"/>
          <p:nvPr/>
        </p:nvSpPr>
        <p:spPr>
          <a:xfrm>
            <a:off x="828317" y="2243778"/>
            <a:ext cx="6524979" cy="812604"/>
          </a:xfrm>
          <a:prstGeom prst="rect">
            <a:avLst/>
          </a:prstGeom>
        </p:spPr>
        <p:txBody>
          <a:bodyPr vert="horz" wrap="square" lIns="0" tIns="6931" rIns="0" bIns="0" rtlCol="0">
            <a:spAutoFit/>
          </a:bodyPr>
          <a:lstStyle/>
          <a:p>
            <a:pPr marL="7701" marR="3081" defTabSz="554492">
              <a:lnSpc>
                <a:spcPct val="101299"/>
              </a:lnSpc>
              <a:spcBef>
                <a:spcPts val="55"/>
              </a:spcBef>
            </a:pPr>
            <a:r>
              <a:rPr lang="lv-LV" sz="1728" b="1" dirty="0">
                <a:solidFill>
                  <a:srgbClr val="2C3440"/>
                </a:solidFill>
                <a:latin typeface="MyriadPro-Semibold"/>
                <a:cs typeface="MyriadPro-Semibold"/>
              </a:rPr>
              <a:t>Mācību programmām ir jāpalīdz skolotājiem un izglītojamajiem izprast, kāda ir digitālo tehnoloģiju funkcija un ietekme, un kopīgi vienoties, kā tās izmantot</a:t>
            </a:r>
            <a:endParaRPr lang="en-US" sz="1728" b="1" dirty="0">
              <a:solidFill>
                <a:srgbClr val="2C3440"/>
              </a:solidFill>
              <a:latin typeface="MyriadPro-Semibold"/>
              <a:cs typeface="MyriadPro-Semibold"/>
            </a:endParaRPr>
          </a:p>
        </p:txBody>
      </p:sp>
      <p:pic>
        <p:nvPicPr>
          <p:cNvPr id="9" name="Picture 5" descr="altschool-san-francisco-california-the-school-of-silicon-valley.jpg">
            <a:extLst>
              <a:ext uri="{FF2B5EF4-FFF2-40B4-BE49-F238E27FC236}">
                <a16:creationId xmlns:a16="http://schemas.microsoft.com/office/drawing/2014/main" id="{63F6CEC8-73F7-4A31-BC56-55475A83B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20177" y="-8212"/>
            <a:ext cx="4084095" cy="2211092"/>
          </a:xfrm>
          <a:prstGeom prst="rect">
            <a:avLst/>
          </a:prstGeom>
          <a:ln>
            <a:noFill/>
          </a:ln>
          <a:effectLst/>
        </p:spPr>
      </p:pic>
      <p:pic>
        <p:nvPicPr>
          <p:cNvPr id="10" name="Picture 8" descr="http://1.bp.blogspot.com/-0PuSy3T-AlQ/Tx9VykC1n0I/AAAAAAAALqM/qB1ubqvwmMI/s1600/331041_3130600706776_1317504332_3254382_1869834613_o.jpg">
            <a:extLst>
              <a:ext uri="{FF2B5EF4-FFF2-40B4-BE49-F238E27FC236}">
                <a16:creationId xmlns:a16="http://schemas.microsoft.com/office/drawing/2014/main" id="{19784468-068D-4739-A3FF-C249AE217CB5}"/>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6623"/>
          <a:stretch/>
        </p:blipFill>
        <p:spPr bwMode="auto">
          <a:xfrm>
            <a:off x="7851902" y="4713184"/>
            <a:ext cx="4339669" cy="2140328"/>
          </a:xfrm>
          <a:prstGeom prst="rect">
            <a:avLst/>
          </a:prstGeom>
          <a:ln>
            <a:noFill/>
          </a:ln>
          <a:effectLst/>
        </p:spPr>
      </p:pic>
      <p:pic>
        <p:nvPicPr>
          <p:cNvPr id="11" name="Picture 10">
            <a:extLst>
              <a:ext uri="{FF2B5EF4-FFF2-40B4-BE49-F238E27FC236}">
                <a16:creationId xmlns:a16="http://schemas.microsoft.com/office/drawing/2014/main" id="{00BDD091-86AD-4F06-8290-75322222DA7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46"/>
          <a:stretch/>
        </p:blipFill>
        <p:spPr>
          <a:xfrm>
            <a:off x="9915148" y="2273807"/>
            <a:ext cx="2289124" cy="2368613"/>
          </a:xfrm>
          <a:prstGeom prst="rect">
            <a:avLst/>
          </a:prstGeom>
        </p:spPr>
      </p:pic>
      <p:pic>
        <p:nvPicPr>
          <p:cNvPr id="12" name="Picture 11">
            <a:extLst>
              <a:ext uri="{FF2B5EF4-FFF2-40B4-BE49-F238E27FC236}">
                <a16:creationId xmlns:a16="http://schemas.microsoft.com/office/drawing/2014/main" id="{9A7E3F19-E7FA-47D1-8A58-6B223BAD43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20174" y="2273806"/>
            <a:ext cx="1706806" cy="2368613"/>
          </a:xfrm>
          <a:prstGeom prst="rect">
            <a:avLst/>
          </a:prstGeom>
        </p:spPr>
      </p:pic>
    </p:spTree>
    <p:extLst>
      <p:ext uri="{BB962C8B-B14F-4D97-AF65-F5344CB8AC3E}">
        <p14:creationId xmlns:p14="http://schemas.microsoft.com/office/powerpoint/2010/main" val="20930913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98315B19745F469E197AD494216D6C" ma:contentTypeVersion="13" ma:contentTypeDescription="Create a new document." ma:contentTypeScope="" ma:versionID="2c5521c1ddabb37074096a3a529f3292">
  <xsd:schema xmlns:xsd="http://www.w3.org/2001/XMLSchema" xmlns:xs="http://www.w3.org/2001/XMLSchema" xmlns:p="http://schemas.microsoft.com/office/2006/metadata/properties" xmlns:ns2="7bdf304f-1029-4dea-a38d-ebe9f8ed6867" xmlns:ns3="f56e78cf-0d6c-4fa7-b729-087aa05827e0" targetNamespace="http://schemas.microsoft.com/office/2006/metadata/properties" ma:root="true" ma:fieldsID="84430c1737e4ae43a531a683938dbc59" ns2:_="" ns3:_="">
    <xsd:import namespace="7bdf304f-1029-4dea-a38d-ebe9f8ed6867"/>
    <xsd:import namespace="f56e78cf-0d6c-4fa7-b729-087aa05827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f304f-1029-4dea-a38d-ebe9f8ed68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6e78cf-0d6c-4fa7-b729-087aa05827e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8CAEF2-8D1B-455A-8FF7-E6DDA152F74E}">
  <ds:schemaRefs>
    <ds:schemaRef ds:uri="http://schemas.microsoft.com/office/2006/documentManagement/types"/>
    <ds:schemaRef ds:uri="http://www.w3.org/XML/1998/namespace"/>
    <ds:schemaRef ds:uri="http://purl.org/dc/dcmitype/"/>
    <ds:schemaRef ds:uri="http://schemas.microsoft.com/office/infopath/2007/PartnerControls"/>
    <ds:schemaRef ds:uri="http://purl.org/dc/terms/"/>
    <ds:schemaRef ds:uri="7bdf304f-1029-4dea-a38d-ebe9f8ed6867"/>
    <ds:schemaRef ds:uri="http://schemas.microsoft.com/office/2006/metadata/properties"/>
    <ds:schemaRef ds:uri="http://schemas.openxmlformats.org/package/2006/metadata/core-properties"/>
    <ds:schemaRef ds:uri="f56e78cf-0d6c-4fa7-b729-087aa05827e0"/>
    <ds:schemaRef ds:uri="http://purl.org/dc/elements/1.1/"/>
  </ds:schemaRefs>
</ds:datastoreItem>
</file>

<file path=customXml/itemProps2.xml><?xml version="1.0" encoding="utf-8"?>
<ds:datastoreItem xmlns:ds="http://schemas.openxmlformats.org/officeDocument/2006/customXml" ds:itemID="{AEF7C255-4681-4DB0-874E-7CE18F576840}">
  <ds:schemaRefs>
    <ds:schemaRef ds:uri="http://schemas.microsoft.com/sharepoint/v3/contenttype/forms"/>
  </ds:schemaRefs>
</ds:datastoreItem>
</file>

<file path=customXml/itemProps3.xml><?xml version="1.0" encoding="utf-8"?>
<ds:datastoreItem xmlns:ds="http://schemas.openxmlformats.org/officeDocument/2006/customXml" ds:itemID="{66534991-D59B-490B-8130-479D5B1F2A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f304f-1029-4dea-a38d-ebe9f8ed6867"/>
    <ds:schemaRef ds:uri="f56e78cf-0d6c-4fa7-b729-087aa05827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203</TotalTime>
  <Words>2882</Words>
  <Application>Microsoft Macintosh PowerPoint</Application>
  <PresentationFormat>Widescreen</PresentationFormat>
  <Paragraphs>212</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MyriadPro-Semibold</vt:lpstr>
      <vt:lpstr>Arial</vt:lpstr>
      <vt:lpstr>Myriad Pro</vt:lpstr>
      <vt:lpstr>Myriad Pro Light</vt:lpstr>
      <vt:lpstr>Calibri</vt:lpstr>
      <vt:lpstr>1_Office Theme</vt:lpstr>
      <vt:lpstr>PĀRDOMAS PAR MŪSU KOPĪGO NĀKOTNI</vt:lpstr>
      <vt:lpstr>ZIŅOJUMA PAMATOJUMS</vt:lpstr>
      <vt:lpstr>JAUNA REDZĒJUMA VEIDOŠANA VĒSTURISKI NOZĪMĪGOS PAGRIEZIENA PUNKTOS</vt:lpstr>
      <vt:lpstr>GLOBĀLS ZIŅOJUMS</vt:lpstr>
      <vt:lpstr>NEPIEPILDĪTIE SOLĪJUMI UN NENOTEIKTĀ NĀKOTNE</vt:lpstr>
      <vt:lpstr>JAUNS SABIEDRISKAIS LĪGUMS IZGLĪTĪBAS JOMĀ</vt:lpstr>
      <vt:lpstr>JAUNS KOPĪGAIS REDZĒJUMS PAR IZGLĪTĪBU</vt:lpstr>
      <vt:lpstr>PLANĒTA UN VIDE</vt:lpstr>
      <vt:lpstr>TEHNOLOĢIJAS</vt:lpstr>
      <vt:lpstr>IZGLĪTĪBA KĀ SABIEDRISKS MĒRĶIS</vt:lpstr>
      <vt:lpstr>IZGLĪTĪBAS ATJAUNINĀŠANA</vt:lpstr>
      <vt:lpstr>TURPMĀKĀ RĪCĪBA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Charlène</dc:creator>
  <cp:lastModifiedBy>Alise Oļesika</cp:lastModifiedBy>
  <cp:revision>35</cp:revision>
  <dcterms:created xsi:type="dcterms:W3CDTF">2022-01-28T14:30:07Z</dcterms:created>
  <dcterms:modified xsi:type="dcterms:W3CDTF">2022-06-06T14:14:17Z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0x0101005498315B19745F469E197AD494216D6C</vt:lpwstr>
  </property>
</Properties>
</file>