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2"/>
  </p:notesMasterIdLst>
  <p:sldIdLst>
    <p:sldId id="256" r:id="rId5"/>
    <p:sldId id="261" r:id="rId6"/>
    <p:sldId id="260" r:id="rId7"/>
    <p:sldId id="262" r:id="rId8"/>
    <p:sldId id="263" r:id="rId9"/>
    <p:sldId id="264" r:id="rId10"/>
    <p:sldId id="295" r:id="rId11"/>
    <p:sldId id="265" r:id="rId12"/>
    <p:sldId id="266" r:id="rId13"/>
    <p:sldId id="268" r:id="rId14"/>
    <p:sldId id="269" r:id="rId15"/>
    <p:sldId id="270" r:id="rId16"/>
    <p:sldId id="271" r:id="rId17"/>
    <p:sldId id="272" r:id="rId18"/>
    <p:sldId id="273" r:id="rId19"/>
    <p:sldId id="274" r:id="rId20"/>
    <p:sldId id="275" r:id="rId21"/>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01"/>
    <a:srgbClr val="EB5628"/>
    <a:srgbClr val="F0E513"/>
    <a:srgbClr val="CB1739"/>
    <a:srgbClr val="139DC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05" autoAdjust="0"/>
    <p:restoredTop sz="76932" autoAdjust="0"/>
  </p:normalViewPr>
  <p:slideViewPr>
    <p:cSldViewPr snapToGrid="0" snapToObjects="1">
      <p:cViewPr varScale="1">
        <p:scale>
          <a:sx n="91" d="100"/>
          <a:sy n="91" d="100"/>
        </p:scale>
        <p:origin x="725" y="5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7339303-BFC3-5447-BE22-032D1A4328CA}" type="datetimeFigureOut">
              <a:rPr lang="sv-SE" smtClean="0"/>
              <a:t>2020-02-18</a:t>
            </a:fld>
            <a:endParaRPr lang="sv-SE"/>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0BDB274-1575-E844-AA82-32FB4D290A90}" type="slidenum">
              <a:rPr lang="sv-SE" smtClean="0"/>
              <a:t>‹#›</a:t>
            </a:fld>
            <a:endParaRPr lang="sv-SE"/>
          </a:p>
        </p:txBody>
      </p:sp>
    </p:spTree>
    <p:extLst>
      <p:ext uri="{BB962C8B-B14F-4D97-AF65-F5344CB8AC3E}">
        <p14:creationId xmlns:p14="http://schemas.microsoft.com/office/powerpoint/2010/main" val="27473714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lv-LV" dirty="0" smtClean="0"/>
              <a:t>Foto</a:t>
            </a:r>
            <a:r>
              <a:rPr lang="sv-SE" dirty="0" smtClean="0"/>
              <a:t>: </a:t>
            </a:r>
            <a:r>
              <a:rPr lang="sv-SE" dirty="0"/>
              <a:t>Shutterstock.com</a:t>
            </a:r>
          </a:p>
        </p:txBody>
      </p:sp>
      <p:sp>
        <p:nvSpPr>
          <p:cNvPr id="4" name="Platshållare för bildnummer 3"/>
          <p:cNvSpPr>
            <a:spLocks noGrp="1"/>
          </p:cNvSpPr>
          <p:nvPr>
            <p:ph type="sldNum" sz="quarter" idx="10"/>
          </p:nvPr>
        </p:nvSpPr>
        <p:spPr/>
        <p:txBody>
          <a:bodyPr/>
          <a:lstStyle/>
          <a:p>
            <a:fld id="{80BDB274-1575-E844-AA82-32FB4D290A90}" type="slidenum">
              <a:rPr lang="sv-SE" smtClean="0"/>
              <a:t>1</a:t>
            </a:fld>
            <a:endParaRPr lang="sv-SE"/>
          </a:p>
        </p:txBody>
      </p:sp>
    </p:spTree>
    <p:extLst>
      <p:ext uri="{BB962C8B-B14F-4D97-AF65-F5344CB8AC3E}">
        <p14:creationId xmlns:p14="http://schemas.microsoft.com/office/powerpoint/2010/main" val="357690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lv-LV" sz="1200" u="none" kern="1200" dirty="0" smtClean="0">
                <a:solidFill>
                  <a:schemeClr val="tx1"/>
                </a:solidFill>
                <a:effectLst/>
                <a:latin typeface="+mn-lt"/>
                <a:ea typeface="+mn-ea"/>
                <a:cs typeface="+mn-cs"/>
              </a:rPr>
              <a:t>Mēs redzam cilvēka figūru ar kreklu un zivij līdzīgu seju – cilvēka un zivs krustojums. </a:t>
            </a:r>
          </a:p>
          <a:p>
            <a:endParaRPr lang="lv-LV" sz="1200" u="none" kern="1200" dirty="0" smtClean="0">
              <a:solidFill>
                <a:schemeClr val="tx1"/>
              </a:solidFill>
              <a:effectLst/>
              <a:latin typeface="+mn-lt"/>
              <a:ea typeface="+mn-ea"/>
              <a:cs typeface="+mn-cs"/>
            </a:endParaRPr>
          </a:p>
          <a:p>
            <a:r>
              <a:rPr lang="lv-LV" sz="1200" u="none" kern="1200" dirty="0" smtClean="0">
                <a:solidFill>
                  <a:schemeClr val="tx1"/>
                </a:solidFill>
                <a:effectLst/>
                <a:latin typeface="+mn-lt"/>
                <a:ea typeface="+mn-ea"/>
                <a:cs typeface="+mn-cs"/>
              </a:rPr>
              <a:t>Kādas emocijas, jūsuprāt, sūtītājs vēlas izraisīt ar šo attēlu? Kas tieši attēlā izraisa šīs emocijas? Kāds, jūsuprāt, ir attēla mērķis?</a:t>
            </a:r>
          </a:p>
          <a:p>
            <a:endParaRPr lang="lv-LV" sz="1200" u="none" kern="1200" dirty="0" smtClean="0">
              <a:solidFill>
                <a:schemeClr val="tx1"/>
              </a:solidFill>
              <a:effectLst/>
              <a:latin typeface="+mn-lt"/>
              <a:ea typeface="+mn-ea"/>
              <a:cs typeface="+mn-cs"/>
            </a:endParaRPr>
          </a:p>
          <a:p>
            <a:r>
              <a:rPr lang="lv-LV" sz="1200" u="none" kern="1200" dirty="0" smtClean="0">
                <a:solidFill>
                  <a:schemeClr val="tx1"/>
                </a:solidFill>
                <a:effectLst/>
                <a:latin typeface="+mn-lt"/>
                <a:ea typeface="+mn-ea"/>
                <a:cs typeface="+mn-cs"/>
              </a:rPr>
              <a:t>(Šis attēls spēlē uz mūsu bailēm, izmantojot humoristisku pieeju. Attēls rada tādus jautājumus kā: kurš zina, ko varam sagaidīt no evolūcijas, ja mēs neapturēsim klimata pārmaiņas? Šo attēlu var uzskatīt par pārspīlētu, jo šādi radījumu visticamāk nekad neattīstīsies.)</a:t>
            </a:r>
            <a:endParaRPr lang="lv-LV" sz="1200" u="none"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80BDB274-1575-E844-AA82-32FB4D290A90}" type="slidenum">
              <a:rPr lang="sv-SE" smtClean="0"/>
              <a:t>10</a:t>
            </a:fld>
            <a:endParaRPr lang="sv-SE"/>
          </a:p>
        </p:txBody>
      </p:sp>
    </p:spTree>
    <p:extLst>
      <p:ext uri="{BB962C8B-B14F-4D97-AF65-F5344CB8AC3E}">
        <p14:creationId xmlns:p14="http://schemas.microsoft.com/office/powerpoint/2010/main" val="4146756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lv-LV" sz="1200" kern="1200" dirty="0" smtClean="0">
                <a:solidFill>
                  <a:schemeClr val="tx1"/>
                </a:solidFill>
                <a:effectLst/>
                <a:latin typeface="+mn-lt"/>
                <a:ea typeface="+mn-ea"/>
                <a:cs typeface="+mn-cs"/>
              </a:rPr>
              <a:t>Vienkārši triki emociju uzkurināšanai un spēcīgu jūtu izraisīšanai:</a:t>
            </a:r>
          </a:p>
          <a:p>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 Dažādas krāsas (sarkanu biežu saista ar ko karstu un dramatisku, savukārt zilu ar aukstu) </a:t>
            </a:r>
          </a:p>
          <a:p>
            <a:r>
              <a:rPr lang="lv-LV" sz="1200" kern="1200" dirty="0" smtClean="0">
                <a:solidFill>
                  <a:schemeClr val="tx1"/>
                </a:solidFill>
                <a:effectLst/>
                <a:latin typeface="+mn-lt"/>
                <a:ea typeface="+mn-ea"/>
                <a:cs typeface="+mn-cs"/>
              </a:rPr>
              <a:t>• Gaismas un krāsu korekcija (piemēram, maiga gaisma ar siltiem krāsu toņiem, lai radītu pozitīvas izjūtas, bet vēsa, cieta gaisma ar tumšiem toņiem, lai radītu dramatiskas un negatīvas asociācijas) </a:t>
            </a:r>
          </a:p>
          <a:p>
            <a:r>
              <a:rPr lang="lv-LV" sz="1200" kern="1200" dirty="0" smtClean="0">
                <a:solidFill>
                  <a:schemeClr val="tx1"/>
                </a:solidFill>
                <a:effectLst/>
                <a:latin typeface="+mn-lt"/>
                <a:ea typeface="+mn-ea"/>
                <a:cs typeface="+mn-cs"/>
              </a:rPr>
              <a:t>• Attēli, kas rada emocionālas asociācijas (kopības vai vilšanās sajūta)</a:t>
            </a:r>
          </a:p>
          <a:p>
            <a:r>
              <a:rPr lang="lv-LV" sz="1200" kern="1200" dirty="0" smtClean="0">
                <a:solidFill>
                  <a:schemeClr val="tx1"/>
                </a:solidFill>
                <a:effectLst/>
                <a:latin typeface="+mn-lt"/>
                <a:ea typeface="+mn-ea"/>
                <a:cs typeface="+mn-cs"/>
              </a:rPr>
              <a:t>• Piebilde, kas izraisa sirdsapziņas pārmetumus vai dusmas, piemērām, klausītājā</a:t>
            </a:r>
          </a:p>
          <a:p>
            <a:r>
              <a:rPr lang="lv-LV" sz="1200" kern="1200" dirty="0" smtClean="0">
                <a:solidFill>
                  <a:schemeClr val="tx1"/>
                </a:solidFill>
                <a:effectLst/>
                <a:latin typeface="+mn-lt"/>
                <a:ea typeface="+mn-ea"/>
                <a:cs typeface="+mn-cs"/>
              </a:rPr>
              <a:t>• Dramatiska mūzika, kas skan pavadījumā kustīgajiem attēliem </a:t>
            </a:r>
            <a:endParaRPr lang="lv-LV"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80BDB274-1575-E844-AA82-32FB4D290A90}" type="slidenum">
              <a:rPr lang="sv-SE" smtClean="0"/>
              <a:t>11</a:t>
            </a:fld>
            <a:endParaRPr lang="sv-SE"/>
          </a:p>
        </p:txBody>
      </p:sp>
    </p:spTree>
    <p:extLst>
      <p:ext uri="{BB962C8B-B14F-4D97-AF65-F5344CB8AC3E}">
        <p14:creationId xmlns:p14="http://schemas.microsoft.com/office/powerpoint/2010/main" val="629349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smtClean="0">
                <a:solidFill>
                  <a:schemeClr val="tx1"/>
                </a:solidFill>
                <a:effectLst/>
                <a:latin typeface="+mn-lt"/>
                <a:ea typeface="+mn-ea"/>
                <a:cs typeface="+mn-cs"/>
              </a:rPr>
              <a:t>Lielākā daļa no mums vēlas būt piederīgi, pieņemti, justies kā daļa no kaut kā. Daudziem ir bailes neiederēties. Ļoti efektīvs veids, kā ļaut cilvēkiem justies kā daļai no kaut kā vai izveidot grupu, ir norādīt uz "citiem" – tiem, kas nav tādi kā mēs. </a:t>
            </a:r>
            <a:endParaRPr lang="lv-LV"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0BDB274-1575-E844-AA82-32FB4D290A90}" type="slidenum">
              <a:rPr lang="sv-SE" smtClean="0"/>
              <a:t>12</a:t>
            </a:fld>
            <a:endParaRPr lang="sv-SE"/>
          </a:p>
        </p:txBody>
      </p:sp>
    </p:spTree>
    <p:extLst>
      <p:ext uri="{BB962C8B-B14F-4D97-AF65-F5344CB8AC3E}">
        <p14:creationId xmlns:p14="http://schemas.microsoft.com/office/powerpoint/2010/main" val="676205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lv-LV" sz="1200" kern="1200" dirty="0" smtClean="0">
                <a:solidFill>
                  <a:schemeClr val="tx1"/>
                </a:solidFill>
                <a:effectLst/>
                <a:latin typeface="+mn-lt"/>
                <a:ea typeface="+mn-ea"/>
                <a:cs typeface="+mn-cs"/>
              </a:rPr>
              <a:t>Šīs ir Zviedrijas politiķes, </a:t>
            </a:r>
            <a:r>
              <a:rPr lang="lv-LV" sz="1200" kern="1200" dirty="0" err="1" smtClean="0">
                <a:solidFill>
                  <a:schemeClr val="tx1"/>
                </a:solidFill>
                <a:effectLst/>
                <a:latin typeface="+mn-lt"/>
                <a:ea typeface="+mn-ea"/>
                <a:cs typeface="+mn-cs"/>
              </a:rPr>
              <a:t>Moderātu</a:t>
            </a:r>
            <a:r>
              <a:rPr lang="lv-LV" sz="1200" kern="1200" dirty="0" smtClean="0">
                <a:solidFill>
                  <a:schemeClr val="tx1"/>
                </a:solidFill>
                <a:effectLst/>
                <a:latin typeface="+mn-lt"/>
                <a:ea typeface="+mn-ea"/>
                <a:cs typeface="+mn-cs"/>
              </a:rPr>
              <a:t> partijas līderes no 2015. līdz 2017. gadam, Annas </a:t>
            </a:r>
            <a:r>
              <a:rPr lang="lv-LV" sz="1200" kern="1200" dirty="0" err="1" smtClean="0">
                <a:solidFill>
                  <a:schemeClr val="tx1"/>
                </a:solidFill>
                <a:effectLst/>
                <a:latin typeface="+mn-lt"/>
                <a:ea typeface="+mn-ea"/>
                <a:cs typeface="+mn-cs"/>
              </a:rPr>
              <a:t>Kinbergas-Batras</a:t>
            </a:r>
            <a:r>
              <a:rPr lang="lv-LV" sz="1200" kern="1200" dirty="0" smtClean="0">
                <a:solidFill>
                  <a:schemeClr val="tx1"/>
                </a:solidFill>
                <a:effectLst/>
                <a:latin typeface="+mn-lt"/>
                <a:ea typeface="+mn-ea"/>
                <a:cs typeface="+mn-cs"/>
              </a:rPr>
              <a:t> un Sociāldemokrātiskās partijas līdera (kopš 2014. gada) </a:t>
            </a:r>
            <a:r>
              <a:rPr lang="lv-LV" sz="1200" kern="1200" dirty="0" err="1" smtClean="0">
                <a:solidFill>
                  <a:schemeClr val="tx1"/>
                </a:solidFill>
                <a:effectLst/>
                <a:latin typeface="+mn-lt"/>
                <a:ea typeface="+mn-ea"/>
                <a:cs typeface="+mn-cs"/>
              </a:rPr>
              <a:t>Stēfana</a:t>
            </a:r>
            <a:r>
              <a:rPr lang="lv-LV" sz="1200" kern="1200" dirty="0" smtClean="0">
                <a:solidFill>
                  <a:schemeClr val="tx1"/>
                </a:solidFill>
                <a:effectLst/>
                <a:latin typeface="+mn-lt"/>
                <a:ea typeface="+mn-ea"/>
                <a:cs typeface="+mn-cs"/>
              </a:rPr>
              <a:t> </a:t>
            </a:r>
            <a:r>
              <a:rPr lang="lv-LV" sz="1200" kern="1200" dirty="0" err="1" smtClean="0">
                <a:solidFill>
                  <a:schemeClr val="tx1"/>
                </a:solidFill>
                <a:effectLst/>
                <a:latin typeface="+mn-lt"/>
                <a:ea typeface="+mn-ea"/>
                <a:cs typeface="+mn-cs"/>
              </a:rPr>
              <a:t>Levēna</a:t>
            </a:r>
            <a:r>
              <a:rPr lang="lv-LV" sz="1200" kern="1200" dirty="0" smtClean="0">
                <a:solidFill>
                  <a:schemeClr val="tx1"/>
                </a:solidFill>
                <a:effectLst/>
                <a:latin typeface="+mn-lt"/>
                <a:ea typeface="+mn-ea"/>
                <a:cs typeface="+mn-cs"/>
              </a:rPr>
              <a:t> karikatūras.</a:t>
            </a:r>
          </a:p>
          <a:p>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Vai jūs balsotu par </a:t>
            </a:r>
            <a:r>
              <a:rPr lang="lv-LV" sz="1200" kern="1200" dirty="0" err="1" smtClean="0">
                <a:solidFill>
                  <a:schemeClr val="tx1"/>
                </a:solidFill>
                <a:effectLst/>
                <a:latin typeface="+mn-lt"/>
                <a:ea typeface="+mn-ea"/>
                <a:cs typeface="+mn-cs"/>
              </a:rPr>
              <a:t>Kinbergas-Batras</a:t>
            </a:r>
            <a:r>
              <a:rPr lang="lv-LV" sz="1200" kern="1200" dirty="0" smtClean="0">
                <a:solidFill>
                  <a:schemeClr val="tx1"/>
                </a:solidFill>
                <a:effectLst/>
                <a:latin typeface="+mn-lt"/>
                <a:ea typeface="+mn-ea"/>
                <a:cs typeface="+mn-cs"/>
              </a:rPr>
              <a:t> vai </a:t>
            </a:r>
            <a:r>
              <a:rPr lang="lv-LV" sz="1200" kern="1200" dirty="0" err="1" smtClean="0">
                <a:solidFill>
                  <a:schemeClr val="tx1"/>
                </a:solidFill>
                <a:effectLst/>
                <a:latin typeface="+mn-lt"/>
                <a:ea typeface="+mn-ea"/>
                <a:cs typeface="+mn-cs"/>
              </a:rPr>
              <a:t>Levēna</a:t>
            </a:r>
            <a:r>
              <a:rPr lang="lv-LV" sz="1200" kern="1200" dirty="0" smtClean="0">
                <a:solidFill>
                  <a:schemeClr val="tx1"/>
                </a:solidFill>
                <a:effectLst/>
                <a:latin typeface="+mn-lt"/>
                <a:ea typeface="+mn-ea"/>
                <a:cs typeface="+mn-cs"/>
              </a:rPr>
              <a:t> partiju? Vai viņi izskatās uzticami? Gudri? Ko, jūsuprāt, sūtītājs vēlas nodot?</a:t>
            </a:r>
          </a:p>
          <a:p>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Karikatūra pārspīlē personas vaibstus, padarot viņu smieklīgu, traku vai neglītu. Politiķu karikatūras bieži cenšas izsmiet un mazināt gan personu kā vadītāju, gan viņa politisko ideoloģiju. </a:t>
            </a:r>
          </a:p>
          <a:p>
            <a:endParaRPr lang="sv-SE" u="none" dirty="0"/>
          </a:p>
        </p:txBody>
      </p:sp>
      <p:sp>
        <p:nvSpPr>
          <p:cNvPr id="4" name="Platshållare för bildnummer 3"/>
          <p:cNvSpPr>
            <a:spLocks noGrp="1"/>
          </p:cNvSpPr>
          <p:nvPr>
            <p:ph type="sldNum" sz="quarter" idx="10"/>
          </p:nvPr>
        </p:nvSpPr>
        <p:spPr/>
        <p:txBody>
          <a:bodyPr/>
          <a:lstStyle/>
          <a:p>
            <a:fld id="{80BDB274-1575-E844-AA82-32FB4D290A90}" type="slidenum">
              <a:rPr lang="sv-SE" smtClean="0"/>
              <a:t>13</a:t>
            </a:fld>
            <a:endParaRPr lang="sv-SE"/>
          </a:p>
        </p:txBody>
      </p:sp>
    </p:spTree>
    <p:extLst>
      <p:ext uri="{BB962C8B-B14F-4D97-AF65-F5344CB8AC3E}">
        <p14:creationId xmlns:p14="http://schemas.microsoft.com/office/powerpoint/2010/main" val="3139072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lv-LV" sz="1200" kern="1200" dirty="0" smtClean="0">
                <a:solidFill>
                  <a:schemeClr val="tx1"/>
                </a:solidFill>
                <a:effectLst/>
                <a:latin typeface="+mn-lt"/>
                <a:ea typeface="+mn-ea"/>
                <a:cs typeface="+mn-cs"/>
              </a:rPr>
              <a:t>Šis attēls it ASV prezidenta Donalda </a:t>
            </a:r>
            <a:r>
              <a:rPr lang="lv-LV" sz="1200" kern="1200" dirty="0" err="1" smtClean="0">
                <a:solidFill>
                  <a:schemeClr val="tx1"/>
                </a:solidFill>
                <a:effectLst/>
                <a:latin typeface="+mn-lt"/>
                <a:ea typeface="+mn-ea"/>
                <a:cs typeface="+mn-cs"/>
              </a:rPr>
              <a:t>Trampa</a:t>
            </a:r>
            <a:r>
              <a:rPr lang="lv-LV" sz="1200" kern="1200" dirty="0" smtClean="0">
                <a:solidFill>
                  <a:schemeClr val="tx1"/>
                </a:solidFill>
                <a:effectLst/>
                <a:latin typeface="+mn-lt"/>
                <a:ea typeface="+mn-ea"/>
                <a:cs typeface="+mn-cs"/>
              </a:rPr>
              <a:t> karikatūra. Viņa ēnai ir ļoti garš deguns. Ko, jūsuprāt, sūtītājs vēlas, lai mēs domājam par šo attēlu? Kādēļ ēnai ir garš deguns? Vai šajā attēlā varam atrast „mēs” un „viņi”?</a:t>
            </a:r>
          </a:p>
          <a:p>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(Ēna ir plaši izmantota kultūras atsauce uz literāro tēlu Pinokio. Pinokio deguns auga garāks ik reizi, kad viņš meloja. Piešķirot </a:t>
            </a:r>
            <a:r>
              <a:rPr lang="lv-LV" sz="1200" kern="1200" dirty="0" err="1" smtClean="0">
                <a:solidFill>
                  <a:schemeClr val="tx1"/>
                </a:solidFill>
                <a:effectLst/>
                <a:latin typeface="+mn-lt"/>
                <a:ea typeface="+mn-ea"/>
                <a:cs typeface="+mn-cs"/>
              </a:rPr>
              <a:t>Trampam</a:t>
            </a:r>
            <a:r>
              <a:rPr lang="lv-LV" sz="1200" kern="1200" dirty="0" smtClean="0">
                <a:solidFill>
                  <a:schemeClr val="tx1"/>
                </a:solidFill>
                <a:effectLst/>
                <a:latin typeface="+mn-lt"/>
                <a:ea typeface="+mn-ea"/>
                <a:cs typeface="+mn-cs"/>
              </a:rPr>
              <a:t> garu degunu, iespējams, ir veids kā nodot uzskatu, ka </a:t>
            </a:r>
            <a:r>
              <a:rPr lang="lv-LV" sz="1200" kern="1200" dirty="0" err="1" smtClean="0">
                <a:solidFill>
                  <a:schemeClr val="tx1"/>
                </a:solidFill>
                <a:effectLst/>
                <a:latin typeface="+mn-lt"/>
                <a:ea typeface="+mn-ea"/>
                <a:cs typeface="+mn-cs"/>
              </a:rPr>
              <a:t>Tramps</a:t>
            </a:r>
            <a:r>
              <a:rPr lang="lv-LV" sz="1200" kern="1200" dirty="0" smtClean="0">
                <a:solidFill>
                  <a:schemeClr val="tx1"/>
                </a:solidFill>
                <a:effectLst/>
                <a:latin typeface="+mn-lt"/>
                <a:ea typeface="+mn-ea"/>
                <a:cs typeface="+mn-cs"/>
              </a:rPr>
              <a:t> ir melis.) </a:t>
            </a:r>
          </a:p>
          <a:p>
            <a:endParaRPr lang="sv-SE" dirty="0"/>
          </a:p>
        </p:txBody>
      </p:sp>
      <p:sp>
        <p:nvSpPr>
          <p:cNvPr id="4" name="Platshållare för bildnummer 3"/>
          <p:cNvSpPr>
            <a:spLocks noGrp="1"/>
          </p:cNvSpPr>
          <p:nvPr>
            <p:ph type="sldNum" sz="quarter" idx="10"/>
          </p:nvPr>
        </p:nvSpPr>
        <p:spPr/>
        <p:txBody>
          <a:bodyPr/>
          <a:lstStyle/>
          <a:p>
            <a:fld id="{80BDB274-1575-E844-AA82-32FB4D290A90}" type="slidenum">
              <a:rPr lang="sv-SE" smtClean="0"/>
              <a:t>14</a:t>
            </a:fld>
            <a:endParaRPr lang="sv-SE"/>
          </a:p>
        </p:txBody>
      </p:sp>
    </p:spTree>
    <p:extLst>
      <p:ext uri="{BB962C8B-B14F-4D97-AF65-F5344CB8AC3E}">
        <p14:creationId xmlns:p14="http://schemas.microsoft.com/office/powerpoint/2010/main" val="2664359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lv-LV" sz="1200" kern="1200" dirty="0" smtClean="0">
                <a:solidFill>
                  <a:schemeClr val="tx1"/>
                </a:solidFill>
                <a:effectLst/>
                <a:latin typeface="+mn-lt"/>
                <a:ea typeface="+mn-ea"/>
                <a:cs typeface="+mn-cs"/>
              </a:rPr>
              <a:t>Šie ir vēstures piemēri no Otrā pasaules kara. Plakāti parāda, kā dažādas valstis izmantoja propagandas plakātus, lai radītu priekšstatu par sevi un saviem ienaidniekiem. Plakātu mērķis ir pastiprināt „mēs” pret „viņiem” izjūtu.</a:t>
            </a:r>
          </a:p>
          <a:p>
            <a:r>
              <a:rPr lang="lv-LV" sz="1200" kern="1200" dirty="0" smtClean="0">
                <a:solidFill>
                  <a:schemeClr val="tx1"/>
                </a:solidFill>
                <a:effectLst/>
                <a:latin typeface="+mn-lt"/>
                <a:ea typeface="+mn-ea"/>
                <a:cs typeface="+mn-cs"/>
              </a:rPr>
              <a:t>Kādu priekšstatu par sevi vācieši mēģina sniegt? Ko ASV plakāts mēģina pavēstīt par Vāciju? Kāda ir gorillas nozīme? Ko itāļu plakāts mēģina pavēstīt par ASV? Ko ASV plakāts mēģina pavēstīt par savu pašu valsti?</a:t>
            </a:r>
          </a:p>
          <a:p>
            <a:endParaRPr lang="en-GB"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effectLst/>
                <a:latin typeface="+mn-lt"/>
                <a:ea typeface="+mn-ea"/>
                <a:cs typeface="+mn-cs"/>
              </a:rPr>
              <a:t>Foto </a:t>
            </a:r>
            <a:r>
              <a:rPr lang="en-GB" sz="1200" kern="1200" dirty="0" smtClean="0">
                <a:solidFill>
                  <a:schemeClr val="tx1"/>
                </a:solidFill>
                <a:effectLst/>
                <a:latin typeface="+mn-lt"/>
                <a:ea typeface="+mn-ea"/>
                <a:cs typeface="+mn-cs"/>
              </a:rPr>
              <a:t>(</a:t>
            </a:r>
            <a:r>
              <a:rPr lang="lv-LV" sz="1200" kern="1200" dirty="0" smtClean="0">
                <a:solidFill>
                  <a:schemeClr val="tx1"/>
                </a:solidFill>
                <a:effectLst/>
                <a:latin typeface="+mn-lt"/>
                <a:ea typeface="+mn-ea"/>
                <a:cs typeface="+mn-cs"/>
              </a:rPr>
              <a:t>no kreisās uz labo</a:t>
            </a:r>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Poster 1:</a:t>
            </a:r>
          </a:p>
          <a:p>
            <a:endParaRPr lang="en-GB" sz="1200" kern="1200" dirty="0">
              <a:solidFill>
                <a:schemeClr val="tx1"/>
              </a:solidFill>
              <a:effectLst/>
              <a:latin typeface="+mn-lt"/>
              <a:ea typeface="+mn-ea"/>
              <a:cs typeface="+mn-cs"/>
            </a:endParaRPr>
          </a:p>
          <a:p>
            <a:r>
              <a:rPr lang="en-US" dirty="0"/>
              <a:t>Poster 2: SAN FRANCISCO ARMY RECUITING DISTRICT, San Francisco. [4795 Destroy this mad brute; by Harry R. </a:t>
            </a:r>
            <a:r>
              <a:rPr lang="en-US" dirty="0" err="1"/>
              <a:t>Hopps</a:t>
            </a:r>
            <a:r>
              <a:rPr lang="en-US" dirty="0"/>
              <a:t>,</a:t>
            </a:r>
            <a:r>
              <a:rPr lang="en-US" baseline="0" dirty="0"/>
              <a:t> </a:t>
            </a:r>
            <a:r>
              <a:rPr lang="en-GB" sz="1200" kern="1200" dirty="0">
                <a:solidFill>
                  <a:schemeClr val="tx1"/>
                </a:solidFill>
                <a:effectLst/>
                <a:latin typeface="+mn-lt"/>
                <a:ea typeface="+mn-ea"/>
                <a:cs typeface="+mn-cs"/>
              </a:rPr>
              <a:t>https://en.wikipedia.org/wiki/File:Harry_R._Hopps,_Destroy_this_mad_brute_Enlist_-_U.S._Army,_03216u_edit.jpg]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Poster 3: </a:t>
            </a:r>
            <a:r>
              <a:rPr lang="sv-SE" sz="1200" kern="1200" dirty="0">
                <a:solidFill>
                  <a:schemeClr val="tx1"/>
                </a:solidFill>
                <a:effectLst/>
                <a:latin typeface="+mn-lt"/>
                <a:ea typeface="+mn-ea"/>
                <a:cs typeface="+mn-cs"/>
              </a:rPr>
              <a:t>James Vaughan/</a:t>
            </a:r>
            <a:r>
              <a:rPr lang="sv-SE" sz="1200" kern="1200" dirty="0" err="1">
                <a:solidFill>
                  <a:schemeClr val="tx1"/>
                </a:solidFill>
                <a:effectLst/>
                <a:latin typeface="+mn-lt"/>
                <a:ea typeface="+mn-ea"/>
                <a:cs typeface="+mn-cs"/>
              </a:rPr>
              <a:t>Flickr</a:t>
            </a:r>
            <a:r>
              <a:rPr lang="sv-SE" sz="1200" kern="1200" dirty="0">
                <a:solidFill>
                  <a:schemeClr val="tx1"/>
                </a:solidFill>
                <a:effectLst/>
                <a:latin typeface="+mn-lt"/>
                <a:ea typeface="+mn-ea"/>
                <a:cs typeface="+mn-cs"/>
              </a:rPr>
              <a:t> (CC BY-NC-SA 2.0)</a:t>
            </a:r>
          </a:p>
          <a:p>
            <a:endParaRPr lang="en-GB" sz="1200" kern="1200" dirty="0">
              <a:solidFill>
                <a:schemeClr val="tx1"/>
              </a:solidFill>
              <a:effectLst/>
              <a:latin typeface="+mn-lt"/>
              <a:ea typeface="+mn-ea"/>
              <a:cs typeface="+mn-cs"/>
            </a:endParaRPr>
          </a:p>
          <a:p>
            <a:r>
              <a:rPr lang="sv-SE" sz="1200" b="0" i="0" u="none" strike="noStrike" kern="1200" baseline="0" dirty="0">
                <a:solidFill>
                  <a:schemeClr val="tx1"/>
                </a:solidFill>
                <a:latin typeface="+mn-lt"/>
                <a:ea typeface="+mn-ea"/>
                <a:cs typeface="+mn-cs"/>
              </a:rPr>
              <a:t>Poster 4: By </a:t>
            </a:r>
            <a:r>
              <a:rPr lang="sv-SE" sz="1200" b="0" i="0" u="none" strike="noStrike" kern="1200" baseline="0" dirty="0" err="1">
                <a:solidFill>
                  <a:schemeClr val="tx1"/>
                </a:solidFill>
                <a:latin typeface="+mn-lt"/>
                <a:ea typeface="+mn-ea"/>
                <a:cs typeface="+mn-cs"/>
              </a:rPr>
              <a:t>Jes</a:t>
            </a:r>
            <a:r>
              <a:rPr lang="sv-SE" sz="1200" b="0" i="0" u="none" strike="noStrike" kern="1200" baseline="0" dirty="0">
                <a:solidFill>
                  <a:schemeClr val="tx1"/>
                </a:solidFill>
                <a:latin typeface="+mn-lt"/>
                <a:ea typeface="+mn-ea"/>
                <a:cs typeface="+mn-cs"/>
              </a:rPr>
              <a:t> Wilhelm </a:t>
            </a:r>
            <a:r>
              <a:rPr lang="sv-SE" sz="1200" b="0" i="0" u="none" strike="noStrike" kern="1200" baseline="0" dirty="0" err="1">
                <a:solidFill>
                  <a:schemeClr val="tx1"/>
                </a:solidFill>
                <a:latin typeface="+mn-lt"/>
                <a:ea typeface="+mn-ea"/>
                <a:cs typeface="+mn-cs"/>
              </a:rPr>
              <a:t>Schlaikjer</a:t>
            </a:r>
            <a:r>
              <a:rPr lang="sv-SE" sz="1200" b="0" i="0" u="none" strike="noStrike" kern="1200" baseline="0" dirty="0">
                <a:solidFill>
                  <a:schemeClr val="tx1"/>
                </a:solidFill>
                <a:latin typeface="+mn-lt"/>
                <a:ea typeface="+mn-ea"/>
                <a:cs typeface="+mn-cs"/>
              </a:rPr>
              <a:t> (1897-1982) [Public </a:t>
            </a:r>
            <a:r>
              <a:rPr lang="sv-SE" sz="1200" b="0" i="0" u="none" strike="noStrike" kern="1200" baseline="0" dirty="0" err="1">
                <a:solidFill>
                  <a:schemeClr val="tx1"/>
                </a:solidFill>
                <a:latin typeface="+mn-lt"/>
                <a:ea typeface="+mn-ea"/>
                <a:cs typeface="+mn-cs"/>
              </a:rPr>
              <a:t>domain</a:t>
            </a:r>
            <a:r>
              <a:rPr lang="sv-SE" sz="1200" b="0" i="0" u="none" strike="noStrike" kern="1200" baseline="0" dirty="0">
                <a:solidFill>
                  <a:schemeClr val="tx1"/>
                </a:solidFill>
                <a:latin typeface="+mn-lt"/>
                <a:ea typeface="+mn-ea"/>
                <a:cs typeface="+mn-cs"/>
              </a:rPr>
              <a:t>], https://commons.wikimedia.org/wiki/File%3AOer_the_ramparts_we_watch.jpg</a:t>
            </a:r>
          </a:p>
          <a:p>
            <a:endParaRPr lang="sv-SE" sz="1200" b="0" i="0" u="none" strike="noStrike" kern="1200" baseline="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80BDB274-1575-E844-AA82-32FB4D290A90}" type="slidenum">
              <a:rPr lang="sv-SE" smtClean="0"/>
              <a:t>15</a:t>
            </a:fld>
            <a:endParaRPr lang="sv-SE"/>
          </a:p>
        </p:txBody>
      </p:sp>
    </p:spTree>
    <p:extLst>
      <p:ext uri="{BB962C8B-B14F-4D97-AF65-F5344CB8AC3E}">
        <p14:creationId xmlns:p14="http://schemas.microsoft.com/office/powerpoint/2010/main" val="1799982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lv-LV" sz="1200" kern="1200" dirty="0" smtClean="0">
                <a:solidFill>
                  <a:schemeClr val="tx1"/>
                </a:solidFill>
                <a:effectLst/>
                <a:latin typeface="+mn-lt"/>
                <a:ea typeface="+mn-ea"/>
                <a:cs typeface="+mn-cs"/>
              </a:rPr>
              <a:t>Šajā attēlā mēs redzam bijušo ASV prezidentu Džordžu V. Bušu ar savu sievu Loru. Viņiem priekšā ir kaut kas līdzīgs </a:t>
            </a:r>
            <a:r>
              <a:rPr lang="lv-LV" sz="1200" kern="1200" dirty="0" err="1" smtClean="0">
                <a:solidFill>
                  <a:schemeClr val="tx1"/>
                </a:solidFill>
                <a:effectLst/>
                <a:latin typeface="+mn-lt"/>
                <a:ea typeface="+mn-ea"/>
                <a:cs typeface="+mn-cs"/>
              </a:rPr>
              <a:t>pašbildes</a:t>
            </a:r>
            <a:r>
              <a:rPr lang="lv-LV" sz="1200" kern="1200" dirty="0" smtClean="0">
                <a:solidFill>
                  <a:schemeClr val="tx1"/>
                </a:solidFill>
                <a:effectLst/>
                <a:latin typeface="+mn-lt"/>
                <a:ea typeface="+mn-ea"/>
                <a:cs typeface="+mn-cs"/>
              </a:rPr>
              <a:t> nūjai. Aizmugurē ir nobombardēta pilsēta un liels dūmu mākonis.  </a:t>
            </a:r>
          </a:p>
          <a:p>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Kā, jūsuprāt, interpretēt šo attēlu? Vai tas ir Bušu pāra pozitīvs vai negatīvs atspoguļojums? </a:t>
            </a:r>
          </a:p>
          <a:p>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Šis attēls ir montāža, izmantota, lai ilustrētu, kā sūtītājs var apvienot divus attēlus ar pilnīgi atšķirīgiem kontekstiem un radīt tiem nozīmi, kas kalpo viņa paša interesēs. Šajā gadījumā montāžā ir acīmredzama.  Tomēr bieži tas nav tik neapšaubāmi, un var rasties grūtības noteikt, vai apgalvojums ir patiess vai nē. Tādēļ ir svarīgi norādīt izmantoto attēlu avotus, lai skatītājam dotu iespēju pārbaudīt to oriģinālu.</a:t>
            </a:r>
          </a:p>
          <a:p>
            <a:endParaRPr lang="en-GB" sz="1200" kern="1200" dirty="0">
              <a:solidFill>
                <a:schemeClr val="tx1"/>
              </a:solidFill>
              <a:effectLst/>
              <a:latin typeface="+mn-lt"/>
              <a:ea typeface="+mn-ea"/>
              <a:cs typeface="+mn-cs"/>
            </a:endParaRPr>
          </a:p>
          <a:p>
            <a:r>
              <a:rPr lang="lv-LV" sz="1200" i="1" kern="1200" dirty="0" smtClean="0">
                <a:solidFill>
                  <a:schemeClr val="tx1"/>
                </a:solidFill>
                <a:effectLst/>
                <a:latin typeface="+mn-lt"/>
                <a:ea typeface="+mn-ea"/>
                <a:cs typeface="+mn-cs"/>
              </a:rPr>
              <a:t>Foto</a:t>
            </a:r>
            <a:r>
              <a:rPr lang="en-GB" sz="1200" i="1" kern="1200" dirty="0" smtClean="0">
                <a:solidFill>
                  <a:schemeClr val="tx1"/>
                </a:solidFill>
                <a:effectLst/>
                <a:latin typeface="+mn-lt"/>
                <a:ea typeface="+mn-ea"/>
                <a:cs typeface="+mn-cs"/>
              </a:rPr>
              <a:t>: </a:t>
            </a:r>
            <a:r>
              <a:rPr lang="sv-SE" sz="1200" b="0" i="1" u="none" strike="noStrike" kern="1200" baseline="0" dirty="0" err="1">
                <a:solidFill>
                  <a:schemeClr val="tx1"/>
                </a:solidFill>
                <a:latin typeface="+mn-lt"/>
                <a:ea typeface="+mn-ea"/>
                <a:cs typeface="+mn-cs"/>
              </a:rPr>
              <a:t>Anadolu</a:t>
            </a:r>
            <a:r>
              <a:rPr lang="sv-SE" sz="1200" b="0" i="1" u="none" strike="noStrike" kern="1200" baseline="0" dirty="0">
                <a:solidFill>
                  <a:schemeClr val="tx1"/>
                </a:solidFill>
                <a:latin typeface="+mn-lt"/>
                <a:ea typeface="+mn-ea"/>
                <a:cs typeface="+mn-cs"/>
              </a:rPr>
              <a:t> </a:t>
            </a:r>
            <a:r>
              <a:rPr lang="sv-SE" sz="1200" b="0" i="1" u="none" strike="noStrike" kern="1200" baseline="0" dirty="0" err="1">
                <a:solidFill>
                  <a:schemeClr val="tx1"/>
                </a:solidFill>
                <a:latin typeface="+mn-lt"/>
                <a:ea typeface="+mn-ea"/>
                <a:cs typeface="+mn-cs"/>
              </a:rPr>
              <a:t>Ajansi</a:t>
            </a:r>
            <a:r>
              <a:rPr lang="sv-SE" sz="1200" b="0" i="1" u="none" strike="noStrike" kern="1200" baseline="0" dirty="0">
                <a:solidFill>
                  <a:schemeClr val="tx1"/>
                </a:solidFill>
                <a:latin typeface="+mn-lt"/>
                <a:ea typeface="+mn-ea"/>
                <a:cs typeface="+mn-cs"/>
              </a:rPr>
              <a:t>/AA/TT Nyhetsbyrån and Gerald Herbert/</a:t>
            </a:r>
            <a:r>
              <a:rPr lang="sv-SE" sz="1200" b="0" i="1" u="none" strike="noStrike" kern="1200" baseline="0" dirty="0" err="1">
                <a:solidFill>
                  <a:schemeClr val="tx1"/>
                </a:solidFill>
                <a:latin typeface="+mn-lt"/>
                <a:ea typeface="+mn-ea"/>
                <a:cs typeface="+mn-cs"/>
              </a:rPr>
              <a:t>Ap</a:t>
            </a:r>
            <a:r>
              <a:rPr lang="sv-SE" sz="1200" b="0" i="1" u="none" strike="noStrike" kern="1200" baseline="0" dirty="0">
                <a:solidFill>
                  <a:schemeClr val="tx1"/>
                </a:solidFill>
                <a:latin typeface="+mn-lt"/>
                <a:ea typeface="+mn-ea"/>
                <a:cs typeface="+mn-cs"/>
              </a:rPr>
              <a:t>/TT Nyhetsbyrån.</a:t>
            </a:r>
          </a:p>
          <a:p>
            <a:r>
              <a:rPr lang="lv-LV" sz="1200" b="0" i="1" u="none" strike="noStrike" kern="1200" baseline="0" dirty="0" smtClean="0">
                <a:solidFill>
                  <a:schemeClr val="tx1"/>
                </a:solidFill>
                <a:latin typeface="+mn-lt"/>
                <a:ea typeface="+mn-ea"/>
                <a:cs typeface="+mn-cs"/>
              </a:rPr>
              <a:t>Attēls ir montāža.</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80BDB274-1575-E844-AA82-32FB4D290A90}" type="slidenum">
              <a:rPr lang="sv-SE" smtClean="0"/>
              <a:t>16</a:t>
            </a:fld>
            <a:endParaRPr lang="sv-SE"/>
          </a:p>
        </p:txBody>
      </p:sp>
    </p:spTree>
    <p:extLst>
      <p:ext uri="{BB962C8B-B14F-4D97-AF65-F5344CB8AC3E}">
        <p14:creationId xmlns:p14="http://schemas.microsoft.com/office/powerpoint/2010/main" val="3742307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lv-LV" sz="1200" kern="1200" dirty="0" smtClean="0">
                <a:solidFill>
                  <a:schemeClr val="tx1"/>
                </a:solidFill>
                <a:effectLst/>
                <a:latin typeface="+mn-lt"/>
                <a:ea typeface="+mn-ea"/>
                <a:cs typeface="+mn-cs"/>
              </a:rPr>
              <a:t>Kopsavilkums – Uzbrūc pretiniekam, radot “mūs” un “viņus”. </a:t>
            </a:r>
          </a:p>
          <a:p>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Šis propagandas paņēmiens cenšas radīt “mūs” un “viņus”. Šādam nolūkam izmantotie paņēmieni:</a:t>
            </a:r>
          </a:p>
          <a:p>
            <a:r>
              <a:rPr lang="lv-LV" sz="1200" kern="1200" dirty="0" smtClean="0">
                <a:solidFill>
                  <a:schemeClr val="tx1"/>
                </a:solidFill>
                <a:effectLst/>
                <a:latin typeface="+mn-lt"/>
                <a:ea typeface="+mn-ea"/>
                <a:cs typeface="+mn-cs"/>
              </a:rPr>
              <a:t>• Pretinieka radīšana, izceļot kādu personu vai grupu </a:t>
            </a:r>
          </a:p>
          <a:p>
            <a:r>
              <a:rPr lang="lv-LV" sz="1200" kern="1200" dirty="0" smtClean="0">
                <a:solidFill>
                  <a:schemeClr val="tx1"/>
                </a:solidFill>
                <a:effectLst/>
                <a:latin typeface="+mn-lt"/>
                <a:ea typeface="+mn-ea"/>
                <a:cs typeface="+mn-cs"/>
              </a:rPr>
              <a:t>• Karikatūru radīšana par pretinieku </a:t>
            </a:r>
          </a:p>
          <a:p>
            <a:r>
              <a:rPr lang="lv-LV" sz="1200" kern="1200" dirty="0" smtClean="0">
                <a:solidFill>
                  <a:schemeClr val="tx1"/>
                </a:solidFill>
                <a:effectLst/>
                <a:latin typeface="+mn-lt"/>
                <a:ea typeface="+mn-ea"/>
                <a:cs typeface="+mn-cs"/>
              </a:rPr>
              <a:t>• Metaforu radīšana, atspoguļojot pretinieku negatīvā veidā </a:t>
            </a:r>
          </a:p>
          <a:p>
            <a:r>
              <a:rPr lang="lv-LV" sz="1200" kern="1200" dirty="0" smtClean="0">
                <a:solidFill>
                  <a:schemeClr val="tx1"/>
                </a:solidFill>
                <a:effectLst/>
                <a:latin typeface="+mn-lt"/>
                <a:ea typeface="+mn-ea"/>
                <a:cs typeface="+mn-cs"/>
              </a:rPr>
              <a:t>• Šīs personas vai grupas apmelošana, iznīcinot viņu reputāciju un rosinot naidu un vienaldzību </a:t>
            </a:r>
          </a:p>
          <a:p>
            <a:r>
              <a:rPr lang="lv-LV" sz="1200" kern="1200" dirty="0" smtClean="0">
                <a:solidFill>
                  <a:schemeClr val="tx1"/>
                </a:solidFill>
                <a:effectLst/>
                <a:latin typeface="+mn-lt"/>
                <a:ea typeface="+mn-ea"/>
                <a:cs typeface="+mn-cs"/>
              </a:rPr>
              <a:t>• Savu grupu padarīt pievilcīgāku, lai cilvēki vēlētos tai piederēt</a:t>
            </a:r>
            <a:endParaRPr lang="lv-LV"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80BDB274-1575-E844-AA82-32FB4D290A90}" type="slidenum">
              <a:rPr lang="sv-SE" smtClean="0"/>
              <a:t>17</a:t>
            </a:fld>
            <a:endParaRPr lang="sv-SE"/>
          </a:p>
        </p:txBody>
      </p:sp>
    </p:spTree>
    <p:extLst>
      <p:ext uri="{BB962C8B-B14F-4D97-AF65-F5344CB8AC3E}">
        <p14:creationId xmlns:p14="http://schemas.microsoft.com/office/powerpoint/2010/main" val="2352493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lv-LV" sz="1200" kern="1200" dirty="0" smtClean="0">
                <a:solidFill>
                  <a:schemeClr val="tx1"/>
                </a:solidFill>
                <a:effectLst/>
                <a:latin typeface="+mn-lt"/>
                <a:ea typeface="+mn-ea"/>
                <a:cs typeface="+mn-cs"/>
              </a:rPr>
              <a:t>• Kas ir pirmais, kas ienāk prātā, izdzirdot vārdu “propaganda”?</a:t>
            </a:r>
          </a:p>
          <a:p>
            <a:r>
              <a:rPr lang="lv-LV" sz="1200" kern="1200" dirty="0" smtClean="0">
                <a:solidFill>
                  <a:schemeClr val="tx1"/>
                </a:solidFill>
                <a:effectLst/>
                <a:latin typeface="+mn-lt"/>
                <a:ea typeface="+mn-ea"/>
                <a:cs typeface="+mn-cs"/>
              </a:rPr>
              <a:t>• Vai tas ir pozitīvs, negatīvs, vai abi? </a:t>
            </a:r>
          </a:p>
          <a:p>
            <a:r>
              <a:rPr lang="lv-LV" sz="1200" kern="1200" dirty="0" smtClean="0">
                <a:solidFill>
                  <a:schemeClr val="tx1"/>
                </a:solidFill>
                <a:effectLst/>
                <a:latin typeface="+mn-lt"/>
                <a:ea typeface="+mn-ea"/>
                <a:cs typeface="+mn-cs"/>
              </a:rPr>
              <a:t>• Vai pēdējā laikā esat redzējuši propagandu?</a:t>
            </a:r>
          </a:p>
          <a:p>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(Skolēnu grupas var apspriest, kas ir propaganda. Pietiks ar 5 minūtēm. Kopā ar klasi pārrunājiet dažas no skolēnu domām un viedokļiem.)</a:t>
            </a:r>
          </a:p>
          <a:p>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Aplūkojot propagandas tēmu, galvenā uzmanība tiks pievērsta attēliem un attēlu interpretācijai. Mēs aplūkosim attēlus un ar to palīdzību izcelsim dažādus propagandas paņēmienus. Mērķis ir uzlabot mūsu izpratni par to, kā vēstījumi tiek izmantoti propagandā. Tas ir saistīts ar nepieciešamību saglabāt </a:t>
            </a:r>
            <a:r>
              <a:rPr lang="lv-LV" sz="1200" kern="1200" dirty="0" err="1" smtClean="0">
                <a:solidFill>
                  <a:schemeClr val="tx1"/>
                </a:solidFill>
                <a:effectLst/>
                <a:latin typeface="+mn-lt"/>
                <a:ea typeface="+mn-ea"/>
                <a:cs typeface="+mn-cs"/>
              </a:rPr>
              <a:t>avotkritisku</a:t>
            </a:r>
            <a:r>
              <a:rPr lang="lv-LV" sz="1200" kern="1200" dirty="0" smtClean="0">
                <a:solidFill>
                  <a:schemeClr val="tx1"/>
                </a:solidFill>
                <a:effectLst/>
                <a:latin typeface="+mn-lt"/>
                <a:ea typeface="+mn-ea"/>
                <a:cs typeface="+mn-cs"/>
              </a:rPr>
              <a:t> pieeju ik reizi sastopoties ar jauniem vēstījumiem.</a:t>
            </a:r>
            <a:endParaRPr lang="lv-LV"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80BDB274-1575-E844-AA82-32FB4D290A90}" type="slidenum">
              <a:rPr lang="sv-SE" smtClean="0"/>
              <a:t>2</a:t>
            </a:fld>
            <a:endParaRPr lang="sv-SE"/>
          </a:p>
        </p:txBody>
      </p:sp>
    </p:spTree>
    <p:extLst>
      <p:ext uri="{BB962C8B-B14F-4D97-AF65-F5344CB8AC3E}">
        <p14:creationId xmlns:p14="http://schemas.microsoft.com/office/powerpoint/2010/main" val="1978492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lv-LV" sz="1200" kern="1200" dirty="0" smtClean="0">
                <a:solidFill>
                  <a:schemeClr val="tx1"/>
                </a:solidFill>
                <a:effectLst/>
                <a:latin typeface="+mn-lt"/>
                <a:ea typeface="+mn-ea"/>
                <a:cs typeface="+mn-cs"/>
              </a:rPr>
              <a:t>Propaganda ir aktivitāte, kuras mērķis, izmantojot valodu, attēlus vai citus simbolus, ir ietekmēt cilvēku viedokļus, vērtības un darbības, ievirzot tās konkrētā virzienā. </a:t>
            </a:r>
            <a:endParaRPr lang="lv-LV"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80BDB274-1575-E844-AA82-32FB4D290A90}" type="slidenum">
              <a:rPr lang="sv-SE" smtClean="0"/>
              <a:t>3</a:t>
            </a:fld>
            <a:endParaRPr lang="sv-SE"/>
          </a:p>
        </p:txBody>
      </p:sp>
    </p:spTree>
    <p:extLst>
      <p:ext uri="{BB962C8B-B14F-4D97-AF65-F5344CB8AC3E}">
        <p14:creationId xmlns:p14="http://schemas.microsoft.com/office/powerpoint/2010/main" val="927455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lv-LV" sz="1200" kern="1200" dirty="0" smtClean="0">
                <a:solidFill>
                  <a:schemeClr val="tx1"/>
                </a:solidFill>
                <a:effectLst/>
                <a:latin typeface="+mn-lt"/>
                <a:ea typeface="+mn-ea"/>
                <a:cs typeface="+mn-cs"/>
              </a:rPr>
              <a:t>Ir svarīgi atšķirt dažādus propagandas mērķus</a:t>
            </a:r>
          </a:p>
          <a:p>
            <a:r>
              <a:rPr lang="lv-LV" sz="1200" kern="1200" dirty="0" smtClean="0">
                <a:solidFill>
                  <a:schemeClr val="tx1"/>
                </a:solidFill>
                <a:effectLst/>
                <a:latin typeface="+mn-lt"/>
                <a:ea typeface="+mn-ea"/>
                <a:cs typeface="+mn-cs"/>
              </a:rPr>
              <a:t>• Baltajai propagandai ir skaidrs sūtītājs un vēstījums</a:t>
            </a:r>
          </a:p>
          <a:p>
            <a:r>
              <a:rPr lang="lv-LV" sz="1200" kern="1200" dirty="0" smtClean="0">
                <a:solidFill>
                  <a:schemeClr val="tx1"/>
                </a:solidFill>
                <a:effectLst/>
                <a:latin typeface="+mn-lt"/>
                <a:ea typeface="+mn-ea"/>
                <a:cs typeface="+mn-cs"/>
              </a:rPr>
              <a:t>• Pelēkajai propagandai nav zināms autors</a:t>
            </a:r>
          </a:p>
          <a:p>
            <a:r>
              <a:rPr lang="lv-LV" sz="1200" kern="1200" dirty="0" smtClean="0">
                <a:solidFill>
                  <a:schemeClr val="tx1"/>
                </a:solidFill>
                <a:effectLst/>
                <a:latin typeface="+mn-lt"/>
                <a:ea typeface="+mn-ea"/>
                <a:cs typeface="+mn-cs"/>
              </a:rPr>
              <a:t>• Melnajā propagandā avots izliekas par kādu citu</a:t>
            </a:r>
          </a:p>
          <a:p>
            <a:endParaRPr lang="sv-SE" dirty="0"/>
          </a:p>
        </p:txBody>
      </p:sp>
      <p:sp>
        <p:nvSpPr>
          <p:cNvPr id="4" name="Platshållare för bildnummer 3"/>
          <p:cNvSpPr>
            <a:spLocks noGrp="1"/>
          </p:cNvSpPr>
          <p:nvPr>
            <p:ph type="sldNum" sz="quarter" idx="10"/>
          </p:nvPr>
        </p:nvSpPr>
        <p:spPr/>
        <p:txBody>
          <a:bodyPr/>
          <a:lstStyle/>
          <a:p>
            <a:fld id="{80BDB274-1575-E844-AA82-32FB4D290A90}" type="slidenum">
              <a:rPr lang="sv-SE" smtClean="0"/>
              <a:t>4</a:t>
            </a:fld>
            <a:endParaRPr lang="sv-SE"/>
          </a:p>
        </p:txBody>
      </p:sp>
    </p:spTree>
    <p:extLst>
      <p:ext uri="{BB962C8B-B14F-4D97-AF65-F5344CB8AC3E}">
        <p14:creationId xmlns:p14="http://schemas.microsoft.com/office/powerpoint/2010/main" val="3213970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lv-LV" sz="1200" kern="1200" dirty="0" smtClean="0">
                <a:solidFill>
                  <a:schemeClr val="tx1"/>
                </a:solidFill>
                <a:effectLst/>
                <a:latin typeface="+mn-lt"/>
                <a:ea typeface="+mn-ea"/>
                <a:cs typeface="+mn-cs"/>
              </a:rPr>
              <a:t>Daļa propagandas darbojas demokrātijas ietvaros, t.i., vēstījumi, kuri ciena cilvēktiesības. Bet propagandu var atrast arī ārpus demokrātijas ietvariem, un šajos gadījumos cilvēktiesības var tikt pārkāptas. </a:t>
            </a:r>
            <a:endParaRPr lang="lv-LV"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80BDB274-1575-E844-AA82-32FB4D290A90}" type="slidenum">
              <a:rPr lang="sv-SE" smtClean="0"/>
              <a:t>5</a:t>
            </a:fld>
            <a:endParaRPr lang="sv-SE"/>
          </a:p>
        </p:txBody>
      </p:sp>
    </p:spTree>
    <p:extLst>
      <p:ext uri="{BB962C8B-B14F-4D97-AF65-F5344CB8AC3E}">
        <p14:creationId xmlns:p14="http://schemas.microsoft.com/office/powerpoint/2010/main" val="1960040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lv-LV" sz="1200" kern="1200" dirty="0" smtClean="0">
                <a:solidFill>
                  <a:schemeClr val="tx1"/>
                </a:solidFill>
                <a:effectLst/>
                <a:latin typeface="+mn-lt"/>
                <a:ea typeface="+mn-ea"/>
                <a:cs typeface="+mn-cs"/>
              </a:rPr>
              <a:t>Pieci propagandā plaši izmantoti paņēmieni:</a:t>
            </a:r>
          </a:p>
          <a:p>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1. Vēršanās pie cilvēku emocijām</a:t>
            </a:r>
          </a:p>
          <a:p>
            <a:r>
              <a:rPr lang="lv-LV" sz="1200" kern="1200" dirty="0" smtClean="0">
                <a:solidFill>
                  <a:schemeClr val="tx1"/>
                </a:solidFill>
                <a:effectLst/>
                <a:latin typeface="+mn-lt"/>
                <a:ea typeface="+mn-ea"/>
                <a:cs typeface="+mn-cs"/>
              </a:rPr>
              <a:t>2. Uzbrukums pretiniekam (radot “mūs” un “viņus”)</a:t>
            </a:r>
          </a:p>
          <a:p>
            <a:r>
              <a:rPr lang="lv-LV" sz="1200" kern="1200" dirty="0" smtClean="0">
                <a:solidFill>
                  <a:schemeClr val="tx1"/>
                </a:solidFill>
                <a:effectLst/>
                <a:latin typeface="+mn-lt"/>
                <a:ea typeface="+mn-ea"/>
                <a:cs typeface="+mn-cs"/>
              </a:rPr>
              <a:t>3. Vienkāršot, izkropļot un melot par faktiem</a:t>
            </a:r>
          </a:p>
          <a:p>
            <a:r>
              <a:rPr lang="lv-LV" sz="1200" kern="1200" dirty="0" smtClean="0">
                <a:solidFill>
                  <a:schemeClr val="tx1"/>
                </a:solidFill>
                <a:effectLst/>
                <a:latin typeface="+mn-lt"/>
                <a:ea typeface="+mn-ea"/>
                <a:cs typeface="+mn-cs"/>
              </a:rPr>
              <a:t>4. Vēršanās pie konkrētas auditorijas</a:t>
            </a:r>
          </a:p>
          <a:p>
            <a:r>
              <a:rPr lang="lv-LV" sz="1200" kern="1200" dirty="0" smtClean="0">
                <a:solidFill>
                  <a:schemeClr val="tx1"/>
                </a:solidFill>
                <a:effectLst/>
                <a:latin typeface="+mn-lt"/>
                <a:ea typeface="+mn-ea"/>
                <a:cs typeface="+mn-cs"/>
              </a:rPr>
              <a:t>5. Idejas vai ziņojuma atkārtošana</a:t>
            </a:r>
          </a:p>
          <a:p>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Lielāko daļu šo paņēmienu var kombinēt, it īpaši filmās. </a:t>
            </a:r>
            <a:endParaRPr lang="lv-LV"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80BDB274-1575-E844-AA82-32FB4D290A90}" type="slidenum">
              <a:rPr lang="sv-SE" smtClean="0"/>
              <a:t>6</a:t>
            </a:fld>
            <a:endParaRPr lang="sv-SE"/>
          </a:p>
        </p:txBody>
      </p:sp>
    </p:spTree>
    <p:extLst>
      <p:ext uri="{BB962C8B-B14F-4D97-AF65-F5344CB8AC3E}">
        <p14:creationId xmlns:p14="http://schemas.microsoft.com/office/powerpoint/2010/main" val="2689525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lv-LV" sz="1200" kern="1200" dirty="0" smtClean="0">
                <a:solidFill>
                  <a:schemeClr val="tx1"/>
                </a:solidFill>
                <a:effectLst/>
                <a:latin typeface="+mn-lt"/>
                <a:ea typeface="+mn-ea"/>
                <a:cs typeface="+mn-cs"/>
              </a:rPr>
              <a:t>Ik dienu mēs atšifrējam un interpretējam attēlus. Ja mēs praktizējamies attēlu interpretācijā, mēs stiprinām savas spējas izvērtēt un atšifrēt redzēto. </a:t>
            </a:r>
          </a:p>
          <a:p>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 Internetā tiek izplatīti daudzi attēli un filmas, kuriem ir neskaidri sūtītāji un apšaubāmi vēstījumi.  </a:t>
            </a:r>
          </a:p>
          <a:p>
            <a:r>
              <a:rPr lang="lv-LV" sz="1200" kern="1200" dirty="0" smtClean="0">
                <a:solidFill>
                  <a:schemeClr val="tx1"/>
                </a:solidFill>
                <a:effectLst/>
                <a:latin typeface="+mn-lt"/>
                <a:ea typeface="+mn-ea"/>
                <a:cs typeface="+mn-cs"/>
              </a:rPr>
              <a:t>• Ja mēs apgūstam daļu no trikiem, kuri tiek izmantoti vēstījuma efektīvā sagatavošanā, kļūst vieglāk apšaubīt to, ko mēs redzam, un </a:t>
            </a:r>
            <a:r>
              <a:rPr lang="lv-LV" sz="1200" dirty="0" smtClean="0">
                <a:latin typeface="Zurich BT" panose="020B0603020202030204" pitchFamily="34" charset="0"/>
              </a:rPr>
              <a:t>pašam interpretēt vēstījumu</a:t>
            </a:r>
            <a:r>
              <a:rPr lang="lv-LV" sz="1200" kern="1200" dirty="0" smtClean="0">
                <a:solidFill>
                  <a:schemeClr val="tx1"/>
                </a:solidFill>
                <a:effectLst/>
                <a:latin typeface="+mn-lt"/>
                <a:ea typeface="+mn-ea"/>
                <a:cs typeface="+mn-cs"/>
              </a:rPr>
              <a:t>.  </a:t>
            </a:r>
            <a:endParaRPr lang="lv-LV"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80BDB274-1575-E844-AA82-32FB4D290A90}" type="slidenum">
              <a:rPr lang="sv-SE" smtClean="0"/>
              <a:t>7</a:t>
            </a:fld>
            <a:endParaRPr lang="sv-SE"/>
          </a:p>
        </p:txBody>
      </p:sp>
    </p:spTree>
    <p:extLst>
      <p:ext uri="{BB962C8B-B14F-4D97-AF65-F5344CB8AC3E}">
        <p14:creationId xmlns:p14="http://schemas.microsoft.com/office/powerpoint/2010/main" val="1031985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lv-LV" sz="1200" kern="1200" dirty="0" smtClean="0">
                <a:solidFill>
                  <a:schemeClr val="tx1"/>
                </a:solidFill>
                <a:effectLst/>
                <a:latin typeface="+mn-lt"/>
                <a:ea typeface="+mn-ea"/>
                <a:cs typeface="+mn-cs"/>
              </a:rPr>
              <a:t>Sūtītājs vēlas apiet jūsu loģiku un vērsties pie jūsu jūtām.  Kad mēs jūtam tādas spēcīgas emocijas kā cerība, dusmas, nicinājums vai bažas, mēs kļūstam uzņēmīgāki pret vēstījumu. </a:t>
            </a:r>
          </a:p>
          <a:p>
            <a:endParaRPr lang="sv-SE" dirty="0"/>
          </a:p>
        </p:txBody>
      </p:sp>
      <p:sp>
        <p:nvSpPr>
          <p:cNvPr id="4" name="Platshållare för bildnummer 3"/>
          <p:cNvSpPr>
            <a:spLocks noGrp="1"/>
          </p:cNvSpPr>
          <p:nvPr>
            <p:ph type="sldNum" sz="quarter" idx="10"/>
          </p:nvPr>
        </p:nvSpPr>
        <p:spPr/>
        <p:txBody>
          <a:bodyPr/>
          <a:lstStyle/>
          <a:p>
            <a:fld id="{80BDB274-1575-E844-AA82-32FB4D290A90}" type="slidenum">
              <a:rPr lang="sv-SE" smtClean="0"/>
              <a:t>8</a:t>
            </a:fld>
            <a:endParaRPr lang="sv-SE"/>
          </a:p>
        </p:txBody>
      </p:sp>
    </p:spTree>
    <p:extLst>
      <p:ext uri="{BB962C8B-B14F-4D97-AF65-F5344CB8AC3E}">
        <p14:creationId xmlns:p14="http://schemas.microsoft.com/office/powerpoint/2010/main" val="41927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lv-LV" sz="1200" kern="1200" dirty="0" smtClean="0">
                <a:solidFill>
                  <a:schemeClr val="tx1"/>
                </a:solidFill>
                <a:effectLst/>
                <a:latin typeface="+mn-lt"/>
                <a:ea typeface="+mn-ea"/>
                <a:cs typeface="+mn-cs"/>
              </a:rPr>
              <a:t>ASV prezidents no 2009. līdz 2017. gadam </a:t>
            </a:r>
            <a:r>
              <a:rPr lang="lv-LV" sz="1200" kern="1200" dirty="0" err="1" smtClean="0">
                <a:solidFill>
                  <a:schemeClr val="tx1"/>
                </a:solidFill>
                <a:effectLst/>
                <a:latin typeface="+mn-lt"/>
                <a:ea typeface="+mn-ea"/>
                <a:cs typeface="+mn-cs"/>
              </a:rPr>
              <a:t>Baraks</a:t>
            </a:r>
            <a:r>
              <a:rPr lang="lv-LV" sz="1200" kern="1200" dirty="0" smtClean="0">
                <a:solidFill>
                  <a:schemeClr val="tx1"/>
                </a:solidFill>
                <a:effectLst/>
                <a:latin typeface="+mn-lt"/>
                <a:ea typeface="+mn-ea"/>
                <a:cs typeface="+mn-cs"/>
              </a:rPr>
              <a:t> </a:t>
            </a:r>
            <a:r>
              <a:rPr lang="lv-LV" sz="1200" kern="1200" dirty="0" err="1" smtClean="0">
                <a:solidFill>
                  <a:schemeClr val="tx1"/>
                </a:solidFill>
                <a:effectLst/>
                <a:latin typeface="+mn-lt"/>
                <a:ea typeface="+mn-ea"/>
                <a:cs typeface="+mn-cs"/>
              </a:rPr>
              <a:t>Obama</a:t>
            </a:r>
            <a:r>
              <a:rPr lang="lv-LV" sz="1200" kern="1200" dirty="0" smtClean="0">
                <a:solidFill>
                  <a:schemeClr val="tx1"/>
                </a:solidFill>
                <a:effectLst/>
                <a:latin typeface="+mn-lt"/>
                <a:ea typeface="+mn-ea"/>
                <a:cs typeface="+mn-cs"/>
              </a:rPr>
              <a:t> tiek attēlots no zema leņķa. Kāda atainošana no apakšas ir izplatīts varas vai varoņa statusa piešķiršanas veids. </a:t>
            </a:r>
            <a:r>
              <a:rPr lang="lv-LV" sz="1200" kern="1200" dirty="0" err="1" smtClean="0">
                <a:solidFill>
                  <a:schemeClr val="tx1"/>
                </a:solidFill>
                <a:effectLst/>
                <a:latin typeface="+mn-lt"/>
                <a:ea typeface="+mn-ea"/>
                <a:cs typeface="+mn-cs"/>
              </a:rPr>
              <a:t>Obama</a:t>
            </a:r>
            <a:r>
              <a:rPr lang="lv-LV" sz="1200" kern="1200" dirty="0" smtClean="0">
                <a:solidFill>
                  <a:schemeClr val="tx1"/>
                </a:solidFill>
                <a:effectLst/>
                <a:latin typeface="+mn-lt"/>
                <a:ea typeface="+mn-ea"/>
                <a:cs typeface="+mn-cs"/>
              </a:rPr>
              <a:t> skatās uz augšu. Krāsas ir sarkana, balta un zila, tāpat kā ASV karogs. </a:t>
            </a:r>
          </a:p>
          <a:p>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Kādas emocijas, jūsuprāt, sūtītājs vēlas izraisīt ar šo attēlu? Kas tieši attēlā izraisa šīs emocijas? Kāds, jūsuprāt, ir attēla mērķis?</a:t>
            </a:r>
          </a:p>
          <a:p>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(Plakāts visticamāk cenšas radīt „glābēja” vai „atbrīvotāja” tēlu. Tā mērķis ir radīt cerības izjūtu.) </a:t>
            </a:r>
          </a:p>
          <a:p>
            <a:endParaRPr lang="sv-SE" dirty="0"/>
          </a:p>
        </p:txBody>
      </p:sp>
      <p:sp>
        <p:nvSpPr>
          <p:cNvPr id="4" name="Platshållare för bildnummer 3"/>
          <p:cNvSpPr>
            <a:spLocks noGrp="1"/>
          </p:cNvSpPr>
          <p:nvPr>
            <p:ph type="sldNum" sz="quarter" idx="10"/>
          </p:nvPr>
        </p:nvSpPr>
        <p:spPr/>
        <p:txBody>
          <a:bodyPr/>
          <a:lstStyle/>
          <a:p>
            <a:fld id="{80BDB274-1575-E844-AA82-32FB4D290A90}" type="slidenum">
              <a:rPr lang="sv-SE" smtClean="0"/>
              <a:t>9</a:t>
            </a:fld>
            <a:endParaRPr lang="sv-SE"/>
          </a:p>
        </p:txBody>
      </p:sp>
    </p:spTree>
    <p:extLst>
      <p:ext uri="{BB962C8B-B14F-4D97-AF65-F5344CB8AC3E}">
        <p14:creationId xmlns:p14="http://schemas.microsoft.com/office/powerpoint/2010/main" val="2585633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2/18/2020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2/18/2020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dk1" tx1="lt1" bg2="dk2" tx2="lt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415" y="1"/>
            <a:ext cx="7819585" cy="5143500"/>
          </a:xfrm>
          <a:prstGeom prst="rect">
            <a:avLst/>
          </a:prstGeom>
        </p:spPr>
      </p:pic>
      <p:sp>
        <p:nvSpPr>
          <p:cNvPr id="13" name="Rektangel 12"/>
          <p:cNvSpPr/>
          <p:nvPr/>
        </p:nvSpPr>
        <p:spPr>
          <a:xfrm>
            <a:off x="505896" y="1123366"/>
            <a:ext cx="5067910" cy="769441"/>
          </a:xfrm>
          <a:prstGeom prst="rect">
            <a:avLst/>
          </a:prstGeom>
        </p:spPr>
        <p:txBody>
          <a:bodyPr wrap="square">
            <a:spAutoFit/>
          </a:bodyPr>
          <a:lstStyle/>
          <a:p>
            <a:r>
              <a:rPr lang="lv-LV" sz="4400" b="1" spc="100" dirty="0" smtClean="0">
                <a:solidFill>
                  <a:srgbClr val="FFD701"/>
                </a:solidFill>
                <a:latin typeface="Zurich BT" panose="020B0603020202030204" pitchFamily="34" charset="0"/>
                <a:cs typeface="Calibri"/>
              </a:rPr>
              <a:t>PĀRLIECINĀT</a:t>
            </a:r>
            <a:endParaRPr lang="sv-SE" sz="4400" b="1" spc="100" dirty="0">
              <a:solidFill>
                <a:srgbClr val="FFD701"/>
              </a:solidFill>
              <a:latin typeface="Zurich BT" panose="020B0603020202030204" pitchFamily="34" charset="0"/>
              <a:cs typeface="Calibri"/>
            </a:endParaRPr>
          </a:p>
        </p:txBody>
      </p:sp>
      <p:sp>
        <p:nvSpPr>
          <p:cNvPr id="12" name="Rektangel 11"/>
          <p:cNvSpPr/>
          <p:nvPr/>
        </p:nvSpPr>
        <p:spPr>
          <a:xfrm>
            <a:off x="505895" y="623972"/>
            <a:ext cx="3728553" cy="523220"/>
          </a:xfrm>
          <a:prstGeom prst="rect">
            <a:avLst/>
          </a:prstGeom>
        </p:spPr>
        <p:txBody>
          <a:bodyPr wrap="square">
            <a:spAutoFit/>
          </a:bodyPr>
          <a:lstStyle/>
          <a:p>
            <a:r>
              <a:rPr lang="lv-LV" sz="2800" b="1" spc="100" dirty="0" smtClean="0">
                <a:solidFill>
                  <a:srgbClr val="FFD701"/>
                </a:solidFill>
                <a:latin typeface="Zurich BT" panose="020B0603020202030204" pitchFamily="34" charset="0"/>
              </a:rPr>
              <a:t>MĀKSLA</a:t>
            </a:r>
            <a:endParaRPr lang="sv-SE" sz="2800" b="1" spc="100" dirty="0">
              <a:solidFill>
                <a:srgbClr val="FFD701"/>
              </a:solidFill>
              <a:latin typeface="Zurich BT" panose="020B0603020202030204" pitchFamily="34" charset="0"/>
            </a:endParaRPr>
          </a:p>
        </p:txBody>
      </p:sp>
      <p:cxnSp>
        <p:nvCxnSpPr>
          <p:cNvPr id="5" name="Straight Connector 4"/>
          <p:cNvCxnSpPr/>
          <p:nvPr/>
        </p:nvCxnSpPr>
        <p:spPr>
          <a:xfrm>
            <a:off x="599036" y="1808634"/>
            <a:ext cx="3419899" cy="0"/>
          </a:xfrm>
          <a:prstGeom prst="line">
            <a:avLst/>
          </a:prstGeom>
          <a:ln>
            <a:solidFill>
              <a:srgbClr val="FFD701"/>
            </a:solidFill>
          </a:ln>
        </p:spPr>
        <p:style>
          <a:lnRef idx="2">
            <a:schemeClr val="accent1"/>
          </a:lnRef>
          <a:fillRef idx="0">
            <a:schemeClr val="accent1"/>
          </a:fillRef>
          <a:effectRef idx="1">
            <a:schemeClr val="accent1"/>
          </a:effectRef>
          <a:fontRef idx="minor">
            <a:schemeClr val="tx1"/>
          </a:fontRef>
        </p:style>
      </p:cxnSp>
      <p:sp>
        <p:nvSpPr>
          <p:cNvPr id="10" name="Rektangel 11"/>
          <p:cNvSpPr/>
          <p:nvPr/>
        </p:nvSpPr>
        <p:spPr>
          <a:xfrm>
            <a:off x="505895" y="1874550"/>
            <a:ext cx="3728553" cy="400110"/>
          </a:xfrm>
          <a:prstGeom prst="rect">
            <a:avLst/>
          </a:prstGeom>
        </p:spPr>
        <p:txBody>
          <a:bodyPr wrap="square">
            <a:spAutoFit/>
          </a:bodyPr>
          <a:lstStyle/>
          <a:p>
            <a:r>
              <a:rPr lang="lv-LV" sz="2000" b="1" spc="200" dirty="0" smtClean="0">
                <a:solidFill>
                  <a:srgbClr val="FFD701"/>
                </a:solidFill>
                <a:latin typeface="Zurich BT" panose="020B0603020202030204" pitchFamily="34" charset="0"/>
                <a:cs typeface="Calibri"/>
              </a:rPr>
              <a:t>1.DAĻA</a:t>
            </a:r>
            <a:endParaRPr lang="sv-SE" sz="2000" b="1" spc="200" dirty="0">
              <a:solidFill>
                <a:srgbClr val="FFD701"/>
              </a:solidFill>
              <a:latin typeface="Zurich BT" panose="020B0603020202030204" pitchFamily="34" charset="0"/>
            </a:endParaRPr>
          </a:p>
        </p:txBody>
      </p:sp>
      <p:cxnSp>
        <p:nvCxnSpPr>
          <p:cNvPr id="11" name="Straight Connector 10"/>
          <p:cNvCxnSpPr/>
          <p:nvPr/>
        </p:nvCxnSpPr>
        <p:spPr>
          <a:xfrm>
            <a:off x="599036" y="1100129"/>
            <a:ext cx="1355125" cy="0"/>
          </a:xfrm>
          <a:prstGeom prst="line">
            <a:avLst/>
          </a:prstGeom>
          <a:ln>
            <a:solidFill>
              <a:srgbClr val="FFD70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99036" y="2254488"/>
            <a:ext cx="1038035" cy="0"/>
          </a:xfrm>
          <a:prstGeom prst="line">
            <a:avLst/>
          </a:prstGeom>
          <a:ln>
            <a:solidFill>
              <a:srgbClr val="FFD701"/>
            </a:solidFill>
          </a:ln>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407" y="3241830"/>
            <a:ext cx="1784608" cy="2525444"/>
          </a:xfrm>
          <a:prstGeom prst="rect">
            <a:avLst/>
          </a:prstGeom>
        </p:spPr>
      </p:pic>
    </p:spTree>
    <p:extLst>
      <p:ext uri="{BB962C8B-B14F-4D97-AF65-F5344CB8AC3E}">
        <p14:creationId xmlns:p14="http://schemas.microsoft.com/office/powerpoint/2010/main" val="2541906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2812890" y="595657"/>
            <a:ext cx="3199787" cy="4156990"/>
          </a:xfrm>
          <a:prstGeom prst="rect">
            <a:avLst/>
          </a:prstGeom>
          <a:ln>
            <a:noFill/>
          </a:ln>
          <a:effectLst>
            <a:outerShdw blurRad="292100" dist="139700" dir="2700000" algn="tl" rotWithShape="0">
              <a:srgbClr val="333333">
                <a:alpha val="65000"/>
              </a:srgbClr>
            </a:outerShdw>
          </a:effectLst>
        </p:spPr>
      </p:pic>
      <p:sp>
        <p:nvSpPr>
          <p:cNvPr id="4" name="Rektangel 3"/>
          <p:cNvSpPr/>
          <p:nvPr/>
        </p:nvSpPr>
        <p:spPr>
          <a:xfrm>
            <a:off x="5916703" y="688910"/>
            <a:ext cx="313932" cy="4051037"/>
          </a:xfrm>
          <a:prstGeom prst="rect">
            <a:avLst/>
          </a:prstGeom>
        </p:spPr>
        <p:txBody>
          <a:bodyPr vert="vert" wrap="square">
            <a:spAutoFit/>
          </a:bodyPr>
          <a:lstStyle/>
          <a:p>
            <a:pPr algn="r">
              <a:lnSpc>
                <a:spcPct val="120000"/>
              </a:lnSpc>
            </a:pPr>
            <a:r>
              <a:rPr lang="lv-LV" sz="700" i="1" dirty="0" err="1" smtClean="0">
                <a:latin typeface="Zurich BT" panose="020B0603020202030204" pitchFamily="34" charset="0"/>
              </a:rPr>
              <a:t>Fot</a:t>
            </a:r>
            <a:r>
              <a:rPr lang="sv-SE" sz="700" i="1" dirty="0" smtClean="0">
                <a:latin typeface="Zurich BT" panose="020B0603020202030204" pitchFamily="34" charset="0"/>
              </a:rPr>
              <a:t>o</a:t>
            </a:r>
            <a:r>
              <a:rPr lang="sv-SE" sz="700" i="1" dirty="0">
                <a:latin typeface="Zurich BT" panose="020B0603020202030204" pitchFamily="34" charset="0"/>
              </a:rPr>
              <a:t>: WWF Belgium</a:t>
            </a:r>
            <a:endParaRPr lang="sv-SE" sz="700" dirty="0">
              <a:solidFill>
                <a:srgbClr val="FFFFFF"/>
              </a:solidFill>
              <a:latin typeface="Zurich BT" panose="020B0603020202030204" pitchFamily="34" charset="0"/>
            </a:endParaRPr>
          </a:p>
        </p:txBody>
      </p:sp>
    </p:spTree>
    <p:extLst>
      <p:ext uri="{BB962C8B-B14F-4D97-AF65-F5344CB8AC3E}">
        <p14:creationId xmlns:p14="http://schemas.microsoft.com/office/powerpoint/2010/main" val="2185669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445885" y="2096612"/>
            <a:ext cx="8458282" cy="2751522"/>
          </a:xfrm>
          <a:prstGeom prst="rect">
            <a:avLst/>
          </a:prstGeom>
        </p:spPr>
        <p:txBody>
          <a:bodyPr wrap="square">
            <a:spAutoFit/>
          </a:bodyPr>
          <a:lstStyle/>
          <a:p>
            <a:pPr>
              <a:lnSpc>
                <a:spcPct val="120000"/>
              </a:lnSpc>
            </a:pPr>
            <a:r>
              <a:rPr lang="en-GB" sz="1600" dirty="0" err="1" smtClean="0">
                <a:latin typeface="Zurich BT" panose="020B0603020202030204" pitchFamily="34" charset="0"/>
              </a:rPr>
              <a:t>Vienk</a:t>
            </a:r>
            <a:r>
              <a:rPr lang="lv-LV" sz="1600" dirty="0" err="1" smtClean="0">
                <a:latin typeface="Zurich BT" panose="020B0603020202030204" pitchFamily="34" charset="0"/>
              </a:rPr>
              <a:t>ārši</a:t>
            </a:r>
            <a:r>
              <a:rPr lang="lv-LV" sz="1600" dirty="0" smtClean="0">
                <a:latin typeface="Zurich BT" panose="020B0603020202030204" pitchFamily="34" charset="0"/>
              </a:rPr>
              <a:t> </a:t>
            </a:r>
            <a:r>
              <a:rPr lang="en-GB" sz="1600" dirty="0" err="1" smtClean="0">
                <a:latin typeface="Zurich BT" panose="020B0603020202030204" pitchFamily="34" charset="0"/>
              </a:rPr>
              <a:t>triki</a:t>
            </a:r>
            <a:r>
              <a:rPr lang="en-GB" sz="1600" dirty="0" smtClean="0">
                <a:latin typeface="Zurich BT" panose="020B0603020202030204" pitchFamily="34" charset="0"/>
              </a:rPr>
              <a:t> </a:t>
            </a:r>
            <a:r>
              <a:rPr lang="en-GB" sz="1600" dirty="0">
                <a:latin typeface="Zurich BT" panose="020B0603020202030204" pitchFamily="34" charset="0"/>
              </a:rPr>
              <a:t>:</a:t>
            </a:r>
            <a:r>
              <a:rPr lang="sv-SE" sz="1600" dirty="0" smtClean="0">
                <a:solidFill>
                  <a:srgbClr val="FFFFFF"/>
                </a:solidFill>
                <a:latin typeface="Zurich BT" panose="020B0603020202030204" pitchFamily="34" charset="0"/>
              </a:rPr>
              <a:t> </a:t>
            </a:r>
            <a:endParaRPr lang="sv-SE" sz="1600" dirty="0">
              <a:solidFill>
                <a:srgbClr val="FFFFFF"/>
              </a:solidFill>
              <a:latin typeface="Zurich BT" panose="020B0603020202030204" pitchFamily="34" charset="0"/>
            </a:endParaRPr>
          </a:p>
          <a:p>
            <a:pPr marL="285750" indent="-285750">
              <a:lnSpc>
                <a:spcPct val="120000"/>
              </a:lnSpc>
              <a:buSzPct val="120000"/>
              <a:buFont typeface="Arial" charset="0"/>
              <a:buChar char="•"/>
            </a:pPr>
            <a:r>
              <a:rPr lang="en-GB" sz="1600" dirty="0" err="1">
                <a:latin typeface="Zurich BT" panose="020B0603020202030204" pitchFamily="34" charset="0"/>
              </a:rPr>
              <a:t>Dažādas</a:t>
            </a:r>
            <a:r>
              <a:rPr lang="en-GB" sz="1600" dirty="0">
                <a:latin typeface="Zurich BT" panose="020B0603020202030204" pitchFamily="34" charset="0"/>
              </a:rPr>
              <a:t> </a:t>
            </a:r>
            <a:r>
              <a:rPr lang="en-GB" sz="1600" dirty="0" err="1">
                <a:latin typeface="Zurich BT" panose="020B0603020202030204" pitchFamily="34" charset="0"/>
              </a:rPr>
              <a:t>krāsas</a:t>
            </a:r>
            <a:r>
              <a:rPr lang="en-GB" sz="1600" dirty="0">
                <a:latin typeface="Zurich BT" panose="020B0603020202030204" pitchFamily="34" charset="0"/>
              </a:rPr>
              <a:t> (</a:t>
            </a:r>
            <a:r>
              <a:rPr lang="en-GB" sz="1600" dirty="0" err="1">
                <a:latin typeface="Zurich BT" panose="020B0603020202030204" pitchFamily="34" charset="0"/>
              </a:rPr>
              <a:t>sarkanu</a:t>
            </a:r>
            <a:r>
              <a:rPr lang="en-GB" sz="1600" dirty="0">
                <a:latin typeface="Zurich BT" panose="020B0603020202030204" pitchFamily="34" charset="0"/>
              </a:rPr>
              <a:t> </a:t>
            </a:r>
            <a:r>
              <a:rPr lang="en-GB" sz="1600" dirty="0" err="1">
                <a:latin typeface="Zurich BT" panose="020B0603020202030204" pitchFamily="34" charset="0"/>
              </a:rPr>
              <a:t>biežu</a:t>
            </a:r>
            <a:r>
              <a:rPr lang="en-GB" sz="1600" dirty="0">
                <a:latin typeface="Zurich BT" panose="020B0603020202030204" pitchFamily="34" charset="0"/>
              </a:rPr>
              <a:t> </a:t>
            </a:r>
            <a:r>
              <a:rPr lang="en-GB" sz="1600" dirty="0" err="1">
                <a:latin typeface="Zurich BT" panose="020B0603020202030204" pitchFamily="34" charset="0"/>
              </a:rPr>
              <a:t>saista</a:t>
            </a:r>
            <a:r>
              <a:rPr lang="en-GB" sz="1600" dirty="0">
                <a:latin typeface="Zurich BT" panose="020B0603020202030204" pitchFamily="34" charset="0"/>
              </a:rPr>
              <a:t> </a:t>
            </a:r>
            <a:r>
              <a:rPr lang="en-GB" sz="1600" dirty="0" err="1">
                <a:latin typeface="Zurich BT" panose="020B0603020202030204" pitchFamily="34" charset="0"/>
              </a:rPr>
              <a:t>ar</a:t>
            </a:r>
            <a:r>
              <a:rPr lang="en-GB" sz="1600" dirty="0">
                <a:latin typeface="Zurich BT" panose="020B0603020202030204" pitchFamily="34" charset="0"/>
              </a:rPr>
              <a:t> </a:t>
            </a:r>
            <a:r>
              <a:rPr lang="en-GB" sz="1600" dirty="0" err="1">
                <a:latin typeface="Zurich BT" panose="020B0603020202030204" pitchFamily="34" charset="0"/>
              </a:rPr>
              <a:t>ko</a:t>
            </a:r>
            <a:r>
              <a:rPr lang="en-GB" sz="1600" dirty="0">
                <a:latin typeface="Zurich BT" panose="020B0603020202030204" pitchFamily="34" charset="0"/>
              </a:rPr>
              <a:t> </a:t>
            </a:r>
            <a:r>
              <a:rPr lang="en-GB" sz="1600" dirty="0" err="1">
                <a:latin typeface="Zurich BT" panose="020B0603020202030204" pitchFamily="34" charset="0"/>
              </a:rPr>
              <a:t>karstu</a:t>
            </a:r>
            <a:r>
              <a:rPr lang="en-GB" sz="1600" dirty="0">
                <a:latin typeface="Zurich BT" panose="020B0603020202030204" pitchFamily="34" charset="0"/>
              </a:rPr>
              <a:t> un </a:t>
            </a:r>
            <a:r>
              <a:rPr lang="en-GB" sz="1600" dirty="0" err="1">
                <a:latin typeface="Zurich BT" panose="020B0603020202030204" pitchFamily="34" charset="0"/>
              </a:rPr>
              <a:t>dramatisku</a:t>
            </a:r>
            <a:r>
              <a:rPr lang="en-GB" sz="1600" dirty="0">
                <a:latin typeface="Zurich BT" panose="020B0603020202030204" pitchFamily="34" charset="0"/>
              </a:rPr>
              <a:t>, </a:t>
            </a:r>
            <a:r>
              <a:rPr lang="en-GB" sz="1600" dirty="0" err="1">
                <a:latin typeface="Zurich BT" panose="020B0603020202030204" pitchFamily="34" charset="0"/>
              </a:rPr>
              <a:t>savukārt</a:t>
            </a:r>
            <a:r>
              <a:rPr lang="en-GB" sz="1600" dirty="0">
                <a:latin typeface="Zurich BT" panose="020B0603020202030204" pitchFamily="34" charset="0"/>
              </a:rPr>
              <a:t> </a:t>
            </a:r>
            <a:r>
              <a:rPr lang="en-GB" sz="1600" dirty="0" err="1">
                <a:latin typeface="Zurich BT" panose="020B0603020202030204" pitchFamily="34" charset="0"/>
              </a:rPr>
              <a:t>zilu</a:t>
            </a:r>
            <a:r>
              <a:rPr lang="en-GB" sz="1600" dirty="0">
                <a:latin typeface="Zurich BT" panose="020B0603020202030204" pitchFamily="34" charset="0"/>
              </a:rPr>
              <a:t> </a:t>
            </a:r>
            <a:r>
              <a:rPr lang="en-GB" sz="1600" dirty="0" err="1">
                <a:latin typeface="Zurich BT" panose="020B0603020202030204" pitchFamily="34" charset="0"/>
              </a:rPr>
              <a:t>ar</a:t>
            </a:r>
            <a:r>
              <a:rPr lang="en-GB" sz="1600" dirty="0">
                <a:latin typeface="Zurich BT" panose="020B0603020202030204" pitchFamily="34" charset="0"/>
              </a:rPr>
              <a:t> </a:t>
            </a:r>
            <a:r>
              <a:rPr lang="en-GB" sz="1600" dirty="0" err="1">
                <a:latin typeface="Zurich BT" panose="020B0603020202030204" pitchFamily="34" charset="0"/>
              </a:rPr>
              <a:t>aukstu</a:t>
            </a:r>
            <a:r>
              <a:rPr lang="en-GB" sz="1600" dirty="0">
                <a:latin typeface="Zurich BT" panose="020B0603020202030204" pitchFamily="34" charset="0"/>
              </a:rPr>
              <a:t>) </a:t>
            </a:r>
          </a:p>
          <a:p>
            <a:pPr marL="285750" indent="-285750">
              <a:lnSpc>
                <a:spcPct val="120000"/>
              </a:lnSpc>
              <a:buSzPct val="120000"/>
              <a:buFont typeface="Arial" charset="0"/>
              <a:buChar char="•"/>
            </a:pPr>
            <a:r>
              <a:rPr lang="lv-LV" sz="1600" dirty="0">
                <a:latin typeface="Zurich BT" panose="020B0603020202030204" pitchFamily="34" charset="0"/>
              </a:rPr>
              <a:t>Gaismas un krāsu korekcija (piemēram, maiga gaisma ar siltiem krāsu toņiem, lai radītu pozitīvas izjūtas, bet vēsa, cieta gaisma ar tumšiem toņiem, lai radītu dramatiskas un negatīvas asociācijas) </a:t>
            </a:r>
          </a:p>
          <a:p>
            <a:pPr marL="285750" indent="-285750">
              <a:lnSpc>
                <a:spcPct val="120000"/>
              </a:lnSpc>
              <a:buSzPct val="120000"/>
              <a:buFont typeface="Arial" charset="0"/>
              <a:buChar char="•"/>
            </a:pPr>
            <a:r>
              <a:rPr lang="en-GB" sz="1600" dirty="0" err="1">
                <a:latin typeface="Zurich BT" panose="020B0603020202030204" pitchFamily="34" charset="0"/>
              </a:rPr>
              <a:t>Attēli</a:t>
            </a:r>
            <a:r>
              <a:rPr lang="en-GB" sz="1600" dirty="0">
                <a:latin typeface="Zurich BT" panose="020B0603020202030204" pitchFamily="34" charset="0"/>
              </a:rPr>
              <a:t>, </a:t>
            </a:r>
            <a:r>
              <a:rPr lang="en-GB" sz="1600" dirty="0" err="1">
                <a:latin typeface="Zurich BT" panose="020B0603020202030204" pitchFamily="34" charset="0"/>
              </a:rPr>
              <a:t>kas</a:t>
            </a:r>
            <a:r>
              <a:rPr lang="en-GB" sz="1600" dirty="0">
                <a:latin typeface="Zurich BT" panose="020B0603020202030204" pitchFamily="34" charset="0"/>
              </a:rPr>
              <a:t> </a:t>
            </a:r>
            <a:r>
              <a:rPr lang="en-GB" sz="1600" dirty="0" err="1">
                <a:latin typeface="Zurich BT" panose="020B0603020202030204" pitchFamily="34" charset="0"/>
              </a:rPr>
              <a:t>rada</a:t>
            </a:r>
            <a:r>
              <a:rPr lang="en-GB" sz="1600" dirty="0">
                <a:latin typeface="Zurich BT" panose="020B0603020202030204" pitchFamily="34" charset="0"/>
              </a:rPr>
              <a:t> </a:t>
            </a:r>
            <a:r>
              <a:rPr lang="en-GB" sz="1600" dirty="0" err="1">
                <a:latin typeface="Zurich BT" panose="020B0603020202030204" pitchFamily="34" charset="0"/>
              </a:rPr>
              <a:t>emocionālas</a:t>
            </a:r>
            <a:r>
              <a:rPr lang="en-GB" sz="1600" dirty="0">
                <a:latin typeface="Zurich BT" panose="020B0603020202030204" pitchFamily="34" charset="0"/>
              </a:rPr>
              <a:t> </a:t>
            </a:r>
            <a:r>
              <a:rPr lang="en-GB" sz="1600" dirty="0" err="1">
                <a:latin typeface="Zurich BT" panose="020B0603020202030204" pitchFamily="34" charset="0"/>
              </a:rPr>
              <a:t>asociācijas</a:t>
            </a:r>
            <a:r>
              <a:rPr lang="en-GB" sz="1600" dirty="0">
                <a:latin typeface="Zurich BT" panose="020B0603020202030204" pitchFamily="34" charset="0"/>
              </a:rPr>
              <a:t> (</a:t>
            </a:r>
            <a:r>
              <a:rPr lang="en-GB" sz="1600" dirty="0" err="1">
                <a:latin typeface="Zurich BT" panose="020B0603020202030204" pitchFamily="34" charset="0"/>
              </a:rPr>
              <a:t>kopības</a:t>
            </a:r>
            <a:r>
              <a:rPr lang="en-GB" sz="1600" dirty="0">
                <a:latin typeface="Zurich BT" panose="020B0603020202030204" pitchFamily="34" charset="0"/>
              </a:rPr>
              <a:t> </a:t>
            </a:r>
            <a:r>
              <a:rPr lang="en-GB" sz="1600" dirty="0" err="1">
                <a:latin typeface="Zurich BT" panose="020B0603020202030204" pitchFamily="34" charset="0"/>
              </a:rPr>
              <a:t>vai</a:t>
            </a:r>
            <a:r>
              <a:rPr lang="en-GB" sz="1600" dirty="0">
                <a:latin typeface="Zurich BT" panose="020B0603020202030204" pitchFamily="34" charset="0"/>
              </a:rPr>
              <a:t> </a:t>
            </a:r>
            <a:r>
              <a:rPr lang="en-GB" sz="1600" dirty="0" err="1">
                <a:latin typeface="Zurich BT" panose="020B0603020202030204" pitchFamily="34" charset="0"/>
              </a:rPr>
              <a:t>vilšanās</a:t>
            </a:r>
            <a:r>
              <a:rPr lang="en-GB" sz="1600" dirty="0">
                <a:latin typeface="Zurich BT" panose="020B0603020202030204" pitchFamily="34" charset="0"/>
              </a:rPr>
              <a:t> </a:t>
            </a:r>
            <a:r>
              <a:rPr lang="en-GB" sz="1600" dirty="0" err="1">
                <a:latin typeface="Zurich BT" panose="020B0603020202030204" pitchFamily="34" charset="0"/>
              </a:rPr>
              <a:t>sajūta</a:t>
            </a:r>
            <a:r>
              <a:rPr lang="en-GB" sz="1600" dirty="0">
                <a:latin typeface="Zurich BT" panose="020B0603020202030204" pitchFamily="34" charset="0"/>
              </a:rPr>
              <a:t>)</a:t>
            </a:r>
          </a:p>
          <a:p>
            <a:pPr marL="285750" indent="-285750">
              <a:lnSpc>
                <a:spcPct val="120000"/>
              </a:lnSpc>
              <a:buSzPct val="120000"/>
              <a:buFont typeface="Arial" charset="0"/>
              <a:buChar char="•"/>
            </a:pPr>
            <a:r>
              <a:rPr lang="lv-LV" sz="1600" dirty="0" smtClean="0">
                <a:latin typeface="Zurich BT" panose="020B0603020202030204" pitchFamily="34" charset="0"/>
              </a:rPr>
              <a:t>Izteiksme</a:t>
            </a:r>
            <a:r>
              <a:rPr lang="lv-LV" sz="1600" dirty="0">
                <a:latin typeface="Zurich BT" panose="020B0603020202030204" pitchFamily="34" charset="0"/>
              </a:rPr>
              <a:t>, kas, piemēram, izraisa sirdsapziņas pārmetumus vai </a:t>
            </a:r>
            <a:r>
              <a:rPr lang="lv-LV" sz="1600" dirty="0" smtClean="0">
                <a:latin typeface="Zurich BT" panose="020B0603020202030204" pitchFamily="34" charset="0"/>
              </a:rPr>
              <a:t>dusmas</a:t>
            </a:r>
          </a:p>
          <a:p>
            <a:pPr marL="285750" indent="-285750">
              <a:lnSpc>
                <a:spcPct val="120000"/>
              </a:lnSpc>
              <a:buSzPct val="120000"/>
              <a:buFont typeface="Arial" charset="0"/>
              <a:buChar char="•"/>
            </a:pPr>
            <a:r>
              <a:rPr lang="en-GB" sz="1600" dirty="0" err="1" smtClean="0">
                <a:latin typeface="Zurich BT" panose="020B0603020202030204" pitchFamily="34" charset="0"/>
              </a:rPr>
              <a:t>Dramatiska</a:t>
            </a:r>
            <a:r>
              <a:rPr lang="en-GB" sz="1600" dirty="0" smtClean="0">
                <a:latin typeface="Zurich BT" panose="020B0603020202030204" pitchFamily="34" charset="0"/>
              </a:rPr>
              <a:t> </a:t>
            </a:r>
            <a:r>
              <a:rPr lang="en-GB" sz="1600" dirty="0" err="1" smtClean="0">
                <a:latin typeface="Zurich BT" panose="020B0603020202030204" pitchFamily="34" charset="0"/>
              </a:rPr>
              <a:t>mūzika</a:t>
            </a:r>
            <a:r>
              <a:rPr lang="en-GB" sz="1600" dirty="0" smtClean="0">
                <a:latin typeface="Zurich BT" panose="020B0603020202030204" pitchFamily="34" charset="0"/>
              </a:rPr>
              <a:t>, </a:t>
            </a:r>
            <a:r>
              <a:rPr lang="en-GB" sz="1600" dirty="0" err="1" smtClean="0">
                <a:latin typeface="Zurich BT" panose="020B0603020202030204" pitchFamily="34" charset="0"/>
              </a:rPr>
              <a:t>kas</a:t>
            </a:r>
            <a:r>
              <a:rPr lang="en-GB" sz="1600" dirty="0" smtClean="0">
                <a:latin typeface="Zurich BT" panose="020B0603020202030204" pitchFamily="34" charset="0"/>
              </a:rPr>
              <a:t> </a:t>
            </a:r>
            <a:r>
              <a:rPr lang="en-GB" sz="1600" dirty="0" err="1" smtClean="0">
                <a:latin typeface="Zurich BT" panose="020B0603020202030204" pitchFamily="34" charset="0"/>
              </a:rPr>
              <a:t>skan</a:t>
            </a:r>
            <a:r>
              <a:rPr lang="en-GB" sz="1600" dirty="0" smtClean="0">
                <a:latin typeface="Zurich BT" panose="020B0603020202030204" pitchFamily="34" charset="0"/>
              </a:rPr>
              <a:t> </a:t>
            </a:r>
            <a:r>
              <a:rPr lang="en-GB" sz="1600" dirty="0" err="1" smtClean="0">
                <a:latin typeface="Zurich BT" panose="020B0603020202030204" pitchFamily="34" charset="0"/>
              </a:rPr>
              <a:t>pavadījumā</a:t>
            </a:r>
            <a:r>
              <a:rPr lang="en-GB" sz="1600" dirty="0" smtClean="0">
                <a:latin typeface="Zurich BT" panose="020B0603020202030204" pitchFamily="34" charset="0"/>
              </a:rPr>
              <a:t> </a:t>
            </a:r>
            <a:r>
              <a:rPr lang="en-GB" sz="1600" dirty="0" err="1" smtClean="0">
                <a:latin typeface="Zurich BT" panose="020B0603020202030204" pitchFamily="34" charset="0"/>
              </a:rPr>
              <a:t>kustīgajiem</a:t>
            </a:r>
            <a:r>
              <a:rPr lang="en-GB" sz="1600" dirty="0" smtClean="0">
                <a:latin typeface="Zurich BT" panose="020B0603020202030204" pitchFamily="34" charset="0"/>
              </a:rPr>
              <a:t> </a:t>
            </a:r>
            <a:r>
              <a:rPr lang="en-GB" sz="1600" dirty="0" err="1" smtClean="0">
                <a:latin typeface="Zurich BT" panose="020B0603020202030204" pitchFamily="34" charset="0"/>
              </a:rPr>
              <a:t>attēliem</a:t>
            </a:r>
            <a:r>
              <a:rPr lang="en-GB" sz="1600" dirty="0" smtClean="0">
                <a:latin typeface="Zurich BT" panose="020B0603020202030204" pitchFamily="34" charset="0"/>
              </a:rPr>
              <a:t> </a:t>
            </a:r>
            <a:endParaRPr lang="en-GB" sz="1600" dirty="0">
              <a:latin typeface="Zurich BT" panose="020B0603020202030204" pitchFamily="34" charset="0"/>
            </a:endParaRPr>
          </a:p>
        </p:txBody>
      </p:sp>
      <p:sp>
        <p:nvSpPr>
          <p:cNvPr id="3" name="Rektangel 2"/>
          <p:cNvSpPr/>
          <p:nvPr/>
        </p:nvSpPr>
        <p:spPr>
          <a:xfrm>
            <a:off x="445885" y="232364"/>
            <a:ext cx="7782703" cy="646331"/>
          </a:xfrm>
          <a:prstGeom prst="rect">
            <a:avLst/>
          </a:prstGeom>
        </p:spPr>
        <p:txBody>
          <a:bodyPr wrap="square">
            <a:spAutoFit/>
          </a:bodyPr>
          <a:lstStyle/>
          <a:p>
            <a:r>
              <a:rPr lang="lv-LV" sz="3600" dirty="0" smtClean="0">
                <a:solidFill>
                  <a:srgbClr val="FFFFFF"/>
                </a:solidFill>
                <a:latin typeface="Zurich BT" panose="020B0603020202030204" pitchFamily="34" charset="0"/>
              </a:rPr>
              <a:t>Kopsavilkums</a:t>
            </a:r>
            <a:r>
              <a:rPr lang="sv-SE" sz="3600" dirty="0" smtClean="0">
                <a:solidFill>
                  <a:srgbClr val="FFFFFF"/>
                </a:solidFill>
                <a:latin typeface="Zurich BT" panose="020B0603020202030204" pitchFamily="34" charset="0"/>
              </a:rPr>
              <a:t>|</a:t>
            </a:r>
            <a:r>
              <a:rPr lang="lv-LV" sz="2000" dirty="0" smtClean="0">
                <a:solidFill>
                  <a:srgbClr val="FFFFFF"/>
                </a:solidFill>
                <a:latin typeface="Zurich BT" panose="020B0603020202030204" pitchFamily="34" charset="0"/>
              </a:rPr>
              <a:t>Vēršanās pie emocijām</a:t>
            </a:r>
            <a:endParaRPr lang="sv-SE" sz="2000" dirty="0">
              <a:solidFill>
                <a:srgbClr val="FFFFFF"/>
              </a:solidFill>
              <a:latin typeface="Zurich BT" panose="020B0603020202030204" pitchFamily="34" charset="0"/>
            </a:endParaRPr>
          </a:p>
        </p:txBody>
      </p:sp>
      <p:sp>
        <p:nvSpPr>
          <p:cNvPr id="4" name="Rektangel 3"/>
          <p:cNvSpPr/>
          <p:nvPr/>
        </p:nvSpPr>
        <p:spPr>
          <a:xfrm>
            <a:off x="445884" y="913232"/>
            <a:ext cx="7782704" cy="1274195"/>
          </a:xfrm>
          <a:prstGeom prst="rect">
            <a:avLst/>
          </a:prstGeom>
        </p:spPr>
        <p:txBody>
          <a:bodyPr wrap="square">
            <a:spAutoFit/>
          </a:bodyPr>
          <a:lstStyle/>
          <a:p>
            <a:pPr>
              <a:lnSpc>
                <a:spcPct val="120000"/>
              </a:lnSpc>
            </a:pPr>
            <a:r>
              <a:rPr lang="en-GB" sz="1600" dirty="0">
                <a:latin typeface="Zurich BT" panose="020B0603020202030204" pitchFamily="34" charset="0"/>
              </a:rPr>
              <a:t>Propaganda</a:t>
            </a:r>
            <a:r>
              <a:rPr lang="lv-LV" sz="1600" dirty="0" smtClean="0">
                <a:latin typeface="Zurich BT" panose="020B0603020202030204" pitchFamily="34" charset="0"/>
              </a:rPr>
              <a:t>, </a:t>
            </a:r>
            <a:r>
              <a:rPr lang="lv-LV" sz="1600" dirty="0">
                <a:latin typeface="Zurich BT" panose="020B0603020202030204" pitchFamily="34" charset="0"/>
              </a:rPr>
              <a:t>kas uzkurina emocijas un jūsos mēģina izraisīt tādas spēcīgas jūtas kā bailes, cerība, dusmas, līdzjūtība, riebums vai satraukums. Kad mūs pārņem spēcīgas jūtas, mēs kļūstam uzņēmīgāki pret vēstījumu, kuru propaganda vēlas mums nodot.</a:t>
            </a:r>
            <a:endParaRPr lang="sv-SE" sz="1600" dirty="0">
              <a:latin typeface="Zurich BT" panose="020B0603020202030204" pitchFamily="34" charset="0"/>
            </a:endParaRPr>
          </a:p>
        </p:txBody>
      </p:sp>
    </p:spTree>
    <p:extLst>
      <p:ext uri="{BB962C8B-B14F-4D97-AF65-F5344CB8AC3E}">
        <p14:creationId xmlns:p14="http://schemas.microsoft.com/office/powerpoint/2010/main" val="2099835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066" y="-53788"/>
            <a:ext cx="9191065" cy="5197288"/>
          </a:xfrm>
          <a:prstGeom prst="rect">
            <a:avLst/>
          </a:prstGeom>
          <a:solidFill>
            <a:srgbClr val="FFD70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ktangel 2"/>
          <p:cNvSpPr/>
          <p:nvPr/>
        </p:nvSpPr>
        <p:spPr>
          <a:xfrm>
            <a:off x="-47066" y="833803"/>
            <a:ext cx="9191066" cy="1920526"/>
          </a:xfrm>
          <a:prstGeom prst="rect">
            <a:avLst/>
          </a:prstGeom>
        </p:spPr>
        <p:txBody>
          <a:bodyPr wrap="square">
            <a:spAutoFit/>
          </a:bodyPr>
          <a:lstStyle/>
          <a:p>
            <a:pPr algn="ctr">
              <a:lnSpc>
                <a:spcPct val="90000"/>
              </a:lnSpc>
            </a:pPr>
            <a:r>
              <a:rPr lang="lv-LV" sz="6600" b="1" spc="300" dirty="0" smtClean="0">
                <a:solidFill>
                  <a:schemeClr val="bg1"/>
                </a:solidFill>
                <a:latin typeface="Zurich BT" panose="020B0603020202030204" pitchFamily="34" charset="0"/>
                <a:cs typeface="TitilliumText22L Regular"/>
              </a:rPr>
              <a:t>UZBRUKT</a:t>
            </a:r>
          </a:p>
          <a:p>
            <a:pPr algn="ctr">
              <a:lnSpc>
                <a:spcPct val="90000"/>
              </a:lnSpc>
            </a:pPr>
            <a:r>
              <a:rPr lang="lv-LV" sz="6600" b="1" spc="300" dirty="0" smtClean="0">
                <a:solidFill>
                  <a:schemeClr val="bg1"/>
                </a:solidFill>
                <a:latin typeface="Zurich BT" panose="020B0603020202030204" pitchFamily="34" charset="0"/>
                <a:cs typeface="TitilliumText22L Regular"/>
              </a:rPr>
              <a:t>PRETINIEKAM</a:t>
            </a:r>
            <a:r>
              <a:rPr lang="sv-SE" sz="6600" b="1" spc="300" dirty="0" smtClean="0">
                <a:solidFill>
                  <a:schemeClr val="bg1"/>
                </a:solidFill>
                <a:latin typeface="Zurich BT" panose="020B0603020202030204" pitchFamily="34" charset="0"/>
                <a:cs typeface="TitilliumText22L Regular"/>
              </a:rPr>
              <a:t>  </a:t>
            </a:r>
            <a:endParaRPr lang="sv-SE" sz="6600" b="1" spc="300" dirty="0">
              <a:solidFill>
                <a:schemeClr val="bg1"/>
              </a:solidFill>
              <a:latin typeface="Zurich BT" panose="020B0603020202030204" pitchFamily="34" charset="0"/>
              <a:cs typeface="TitilliumText22L Regular"/>
            </a:endParaRPr>
          </a:p>
        </p:txBody>
      </p:sp>
      <p:sp>
        <p:nvSpPr>
          <p:cNvPr id="6" name="Rektangel 2"/>
          <p:cNvSpPr/>
          <p:nvPr/>
        </p:nvSpPr>
        <p:spPr>
          <a:xfrm>
            <a:off x="174809" y="3147110"/>
            <a:ext cx="8727141" cy="424732"/>
          </a:xfrm>
          <a:prstGeom prst="rect">
            <a:avLst/>
          </a:prstGeom>
        </p:spPr>
        <p:txBody>
          <a:bodyPr wrap="square">
            <a:spAutoFit/>
          </a:bodyPr>
          <a:lstStyle/>
          <a:p>
            <a:pPr algn="ctr">
              <a:lnSpc>
                <a:spcPct val="90000"/>
              </a:lnSpc>
            </a:pPr>
            <a:r>
              <a:rPr lang="sv-SE" sz="2400" b="1" dirty="0">
                <a:solidFill>
                  <a:schemeClr val="bg1"/>
                </a:solidFill>
                <a:latin typeface="Zurich BT" panose="020B0603020202030204" pitchFamily="34" charset="0"/>
                <a:cs typeface="TitilliumText22L Regular"/>
              </a:rPr>
              <a:t>– </a:t>
            </a:r>
            <a:r>
              <a:rPr lang="lv-LV" sz="2400" b="1" dirty="0" smtClean="0">
                <a:solidFill>
                  <a:schemeClr val="bg1"/>
                </a:solidFill>
                <a:latin typeface="Zurich BT" panose="020B0603020202030204" pitchFamily="34" charset="0"/>
                <a:cs typeface="TitilliumText22L Regular"/>
              </a:rPr>
              <a:t>radīt ‘mēs’ un ‘viņi’</a:t>
            </a:r>
            <a:endParaRPr lang="sv-SE" sz="2400" b="1" dirty="0">
              <a:solidFill>
                <a:schemeClr val="bg1"/>
              </a:solidFill>
              <a:latin typeface="Zurich BT" panose="020B0603020202030204" pitchFamily="34" charset="0"/>
              <a:cs typeface="TitilliumText22L Regular"/>
            </a:endParaRPr>
          </a:p>
        </p:txBody>
      </p:sp>
      <p:cxnSp>
        <p:nvCxnSpPr>
          <p:cNvPr id="7" name="Straight Connector 6"/>
          <p:cNvCxnSpPr/>
          <p:nvPr/>
        </p:nvCxnSpPr>
        <p:spPr>
          <a:xfrm>
            <a:off x="2655794" y="1731310"/>
            <a:ext cx="374500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2926080" y="3609342"/>
            <a:ext cx="324104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727200" y="2635628"/>
            <a:ext cx="5740400" cy="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96397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21674" y="646607"/>
            <a:ext cx="2739629" cy="3927169"/>
          </a:xfrm>
          <a:prstGeom prst="rect">
            <a:avLst/>
          </a:prstGeom>
          <a:ln>
            <a:noFill/>
          </a:ln>
          <a:effectLst>
            <a:outerShdw blurRad="292100" dist="139700" dir="2700000" algn="tl" rotWithShape="0">
              <a:srgbClr val="333333">
                <a:alpha val="65000"/>
              </a:srgbClr>
            </a:outerShdw>
          </a:effectLst>
        </p:spPr>
      </p:pic>
      <p:pic>
        <p:nvPicPr>
          <p:cNvPr id="5" name="Bildobjekt 4" descr="AKB karikatyr.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30660" y="646607"/>
            <a:ext cx="2680247" cy="3927169"/>
          </a:xfrm>
          <a:prstGeom prst="rect">
            <a:avLst/>
          </a:prstGeom>
          <a:ln>
            <a:noFill/>
          </a:ln>
          <a:effectLst>
            <a:outerShdw blurRad="292100" dist="139700" dir="2700000" algn="tl" rotWithShape="0">
              <a:srgbClr val="333333">
                <a:alpha val="65000"/>
              </a:srgbClr>
            </a:outerShdw>
          </a:effectLst>
        </p:spPr>
      </p:pic>
      <p:sp>
        <p:nvSpPr>
          <p:cNvPr id="6" name="Rektangel 5"/>
          <p:cNvSpPr/>
          <p:nvPr/>
        </p:nvSpPr>
        <p:spPr>
          <a:xfrm>
            <a:off x="1529060" y="4535443"/>
            <a:ext cx="4599975" cy="221599"/>
          </a:xfrm>
          <a:prstGeom prst="rect">
            <a:avLst/>
          </a:prstGeom>
        </p:spPr>
        <p:txBody>
          <a:bodyPr vert="horz" wrap="square">
            <a:spAutoFit/>
          </a:bodyPr>
          <a:lstStyle/>
          <a:p>
            <a:pPr>
              <a:lnSpc>
                <a:spcPct val="120000"/>
              </a:lnSpc>
            </a:pPr>
            <a:r>
              <a:rPr lang="lv-LV" sz="700" i="1" dirty="0" smtClean="0">
                <a:latin typeface="Zurich BT" panose="020B0603020202030204" pitchFamily="34" charset="0"/>
              </a:rPr>
              <a:t>Zviedru karikatūristi</a:t>
            </a:r>
            <a:r>
              <a:rPr lang="sv-SE" sz="700" i="1" dirty="0" smtClean="0">
                <a:latin typeface="Zurich BT" panose="020B0603020202030204" pitchFamily="34" charset="0"/>
              </a:rPr>
              <a:t>: </a:t>
            </a:r>
            <a:r>
              <a:rPr lang="sv-SE" sz="700" i="1" dirty="0">
                <a:latin typeface="Zurich BT" panose="020B0603020202030204" pitchFamily="34" charset="0"/>
              </a:rPr>
              <a:t>Lennart Moberg and Olle Magnusson.</a:t>
            </a:r>
            <a:endParaRPr lang="sv-SE" sz="700" dirty="0">
              <a:solidFill>
                <a:srgbClr val="FFFFFF"/>
              </a:solidFill>
              <a:latin typeface="Zurich BT" panose="020B0603020202030204" pitchFamily="34" charset="0"/>
            </a:endParaRPr>
          </a:p>
        </p:txBody>
      </p:sp>
    </p:spTree>
    <p:extLst>
      <p:ext uri="{BB962C8B-B14F-4D97-AF65-F5344CB8AC3E}">
        <p14:creationId xmlns:p14="http://schemas.microsoft.com/office/powerpoint/2010/main" val="3365294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25012" y="629188"/>
            <a:ext cx="5535940" cy="4048156"/>
          </a:xfrm>
          <a:prstGeom prst="rect">
            <a:avLst/>
          </a:prstGeom>
          <a:ln>
            <a:noFill/>
          </a:ln>
          <a:effectLst>
            <a:outerShdw blurRad="292100" dist="139700" dir="2700000" algn="tl" rotWithShape="0">
              <a:srgbClr val="333333">
                <a:alpha val="65000"/>
              </a:srgbClr>
            </a:outerShdw>
          </a:effectLst>
        </p:spPr>
      </p:pic>
      <p:sp>
        <p:nvSpPr>
          <p:cNvPr id="3" name="Rektangel 2"/>
          <p:cNvSpPr/>
          <p:nvPr/>
        </p:nvSpPr>
        <p:spPr>
          <a:xfrm>
            <a:off x="1630660" y="4586476"/>
            <a:ext cx="4599975" cy="221599"/>
          </a:xfrm>
          <a:prstGeom prst="rect">
            <a:avLst/>
          </a:prstGeom>
        </p:spPr>
        <p:txBody>
          <a:bodyPr vert="horz" wrap="square">
            <a:spAutoFit/>
          </a:bodyPr>
          <a:lstStyle/>
          <a:p>
            <a:pPr>
              <a:lnSpc>
                <a:spcPct val="120000"/>
              </a:lnSpc>
            </a:pPr>
            <a:r>
              <a:rPr lang="lv-LV" sz="700" i="1" dirty="0" smtClean="0">
                <a:latin typeface="Zurich BT" panose="020B0603020202030204" pitchFamily="34" charset="0"/>
              </a:rPr>
              <a:t>Foto</a:t>
            </a:r>
            <a:r>
              <a:rPr lang="sv-SE" sz="700" i="1" dirty="0" smtClean="0">
                <a:latin typeface="Zurich BT" panose="020B0603020202030204" pitchFamily="34" charset="0"/>
              </a:rPr>
              <a:t>: </a:t>
            </a:r>
            <a:r>
              <a:rPr lang="sv-SE" sz="700" i="1" dirty="0">
                <a:latin typeface="Zurich BT" panose="020B0603020202030204" pitchFamily="34" charset="0"/>
              </a:rPr>
              <a:t>www.pixabay.com</a:t>
            </a:r>
            <a:endParaRPr lang="sv-SE" sz="700" dirty="0">
              <a:solidFill>
                <a:srgbClr val="FFFFFF"/>
              </a:solidFill>
              <a:latin typeface="Zurich BT" panose="020B0603020202030204" pitchFamily="34" charset="0"/>
            </a:endParaRPr>
          </a:p>
        </p:txBody>
      </p:sp>
    </p:spTree>
    <p:extLst>
      <p:ext uri="{BB962C8B-B14F-4D97-AF65-F5344CB8AC3E}">
        <p14:creationId xmlns:p14="http://schemas.microsoft.com/office/powerpoint/2010/main" val="4130641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4226" y="1035406"/>
            <a:ext cx="1751174" cy="2460208"/>
          </a:xfrm>
          <a:prstGeom prst="rect">
            <a:avLst/>
          </a:prstGeom>
          <a:ln>
            <a:noFill/>
          </a:ln>
          <a:effectLst>
            <a:outerShdw blurRad="292100" dist="139700" dir="2700000" algn="tl" rotWithShape="0">
              <a:srgbClr val="333333">
                <a:alpha val="65000"/>
              </a:srgbClr>
            </a:outerShdw>
          </a:effectLst>
        </p:spPr>
      </p:pic>
      <p:pic>
        <p:nvPicPr>
          <p:cNvPr id="5" name="Bildobjekt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49247" y="1040648"/>
            <a:ext cx="1838391" cy="2434353"/>
          </a:xfrm>
          <a:prstGeom prst="rect">
            <a:avLst/>
          </a:prstGeom>
          <a:ln>
            <a:noFill/>
          </a:ln>
          <a:effectLst>
            <a:outerShdw blurRad="292100" dist="139700" dir="2700000" algn="tl" rotWithShape="0">
              <a:srgbClr val="333333">
                <a:alpha val="65000"/>
              </a:srgbClr>
            </a:outerShdw>
          </a:effectLst>
        </p:spPr>
      </p:pic>
      <p:pic>
        <p:nvPicPr>
          <p:cNvPr id="7" name="Bildobjekt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3511" y="1040594"/>
            <a:ext cx="1746542" cy="2455595"/>
          </a:xfrm>
          <a:prstGeom prst="rect">
            <a:avLst/>
          </a:prstGeom>
          <a:ln>
            <a:noFill/>
          </a:ln>
          <a:effectLst>
            <a:outerShdw blurRad="292100" dist="139700" dir="2700000" algn="tl" rotWithShape="0">
              <a:srgbClr val="333333">
                <a:alpha val="65000"/>
              </a:srgbClr>
            </a:outerShdw>
          </a:effectLst>
        </p:spPr>
      </p:pic>
      <p:sp>
        <p:nvSpPr>
          <p:cNvPr id="8" name="textruta 7"/>
          <p:cNvSpPr txBox="1"/>
          <p:nvPr/>
        </p:nvSpPr>
        <p:spPr>
          <a:xfrm>
            <a:off x="713512" y="3760465"/>
            <a:ext cx="1746542" cy="830997"/>
          </a:xfrm>
          <a:prstGeom prst="rect">
            <a:avLst/>
          </a:prstGeom>
          <a:noFill/>
        </p:spPr>
        <p:txBody>
          <a:bodyPr wrap="square" rtlCol="0">
            <a:spAutoFit/>
          </a:bodyPr>
          <a:lstStyle/>
          <a:p>
            <a:pPr algn="ctr"/>
            <a:r>
              <a:rPr lang="lv-LV" sz="1600" dirty="0" smtClean="0">
                <a:solidFill>
                  <a:srgbClr val="FFFFFF"/>
                </a:solidFill>
                <a:latin typeface="Zurich BT" panose="020B0603020202030204" pitchFamily="34" charset="0"/>
              </a:rPr>
              <a:t>Vācija </a:t>
            </a:r>
          </a:p>
          <a:p>
            <a:pPr algn="ctr"/>
            <a:r>
              <a:rPr lang="lv-LV" sz="1600" dirty="0" smtClean="0">
                <a:solidFill>
                  <a:srgbClr val="FFFFFF"/>
                </a:solidFill>
                <a:latin typeface="Zurich BT" panose="020B0603020202030204" pitchFamily="34" charset="0"/>
              </a:rPr>
              <a:t>Vācijas skatījumā</a:t>
            </a:r>
            <a:endParaRPr lang="sv-SE" sz="1600" dirty="0">
              <a:solidFill>
                <a:srgbClr val="FFFFFF"/>
              </a:solidFill>
              <a:latin typeface="Zurich BT" panose="020B0603020202030204" pitchFamily="34" charset="0"/>
            </a:endParaRPr>
          </a:p>
        </p:txBody>
      </p:sp>
      <p:sp>
        <p:nvSpPr>
          <p:cNvPr id="9" name="textruta 8"/>
          <p:cNvSpPr txBox="1"/>
          <p:nvPr/>
        </p:nvSpPr>
        <p:spPr>
          <a:xfrm>
            <a:off x="2733020" y="3762653"/>
            <a:ext cx="1610227" cy="584775"/>
          </a:xfrm>
          <a:prstGeom prst="rect">
            <a:avLst/>
          </a:prstGeom>
          <a:noFill/>
        </p:spPr>
        <p:txBody>
          <a:bodyPr wrap="square" rtlCol="0">
            <a:spAutoFit/>
          </a:bodyPr>
          <a:lstStyle/>
          <a:p>
            <a:pPr algn="ctr"/>
            <a:r>
              <a:rPr lang="lv-LV" sz="1600" dirty="0" smtClean="0">
                <a:solidFill>
                  <a:srgbClr val="FFFFFF"/>
                </a:solidFill>
                <a:latin typeface="Zurich BT" panose="020B0603020202030204" pitchFamily="34" charset="0"/>
              </a:rPr>
              <a:t>Vācija </a:t>
            </a:r>
          </a:p>
          <a:p>
            <a:pPr algn="ctr"/>
            <a:r>
              <a:rPr lang="lv-LV" sz="1600" dirty="0" smtClean="0">
                <a:solidFill>
                  <a:srgbClr val="FFFFFF"/>
                </a:solidFill>
                <a:latin typeface="Zurich BT" panose="020B0603020202030204" pitchFamily="34" charset="0"/>
              </a:rPr>
              <a:t>ASV skatījumā</a:t>
            </a:r>
            <a:endParaRPr lang="sv-SE" sz="1600" dirty="0">
              <a:solidFill>
                <a:srgbClr val="FFFFFF"/>
              </a:solidFill>
              <a:latin typeface="Zurich BT" panose="020B0603020202030204" pitchFamily="34" charset="0"/>
            </a:endParaRPr>
          </a:p>
        </p:txBody>
      </p:sp>
      <p:sp>
        <p:nvSpPr>
          <p:cNvPr id="10" name="textruta 9"/>
          <p:cNvSpPr txBox="1"/>
          <p:nvPr/>
        </p:nvSpPr>
        <p:spPr>
          <a:xfrm>
            <a:off x="4639627" y="3767788"/>
            <a:ext cx="1751174" cy="584775"/>
          </a:xfrm>
          <a:prstGeom prst="rect">
            <a:avLst/>
          </a:prstGeom>
          <a:noFill/>
        </p:spPr>
        <p:txBody>
          <a:bodyPr wrap="square" rtlCol="0">
            <a:spAutoFit/>
          </a:bodyPr>
          <a:lstStyle/>
          <a:p>
            <a:pPr algn="ctr"/>
            <a:r>
              <a:rPr lang="lv-LV" sz="1600" dirty="0" smtClean="0">
                <a:solidFill>
                  <a:srgbClr val="FFFFFF"/>
                </a:solidFill>
                <a:latin typeface="Zurich BT" panose="020B0603020202030204" pitchFamily="34" charset="0"/>
              </a:rPr>
              <a:t>ASV </a:t>
            </a:r>
          </a:p>
          <a:p>
            <a:pPr algn="ctr"/>
            <a:r>
              <a:rPr lang="lv-LV" sz="1600" dirty="0" smtClean="0">
                <a:solidFill>
                  <a:srgbClr val="FFFFFF"/>
                </a:solidFill>
                <a:latin typeface="Zurich BT" panose="020B0603020202030204" pitchFamily="34" charset="0"/>
              </a:rPr>
              <a:t>Itālijas skatījumā</a:t>
            </a:r>
            <a:endParaRPr lang="sv-SE" sz="1600" dirty="0">
              <a:solidFill>
                <a:srgbClr val="FFFFFF"/>
              </a:solidFill>
              <a:latin typeface="Zurich BT" panose="020B0603020202030204" pitchFamily="34" charset="0"/>
            </a:endParaRPr>
          </a:p>
        </p:txBody>
      </p:sp>
      <p:sp>
        <p:nvSpPr>
          <p:cNvPr id="11" name="textruta 10"/>
          <p:cNvSpPr txBox="1"/>
          <p:nvPr/>
        </p:nvSpPr>
        <p:spPr>
          <a:xfrm>
            <a:off x="6661947" y="3789671"/>
            <a:ext cx="1838391" cy="584775"/>
          </a:xfrm>
          <a:prstGeom prst="rect">
            <a:avLst/>
          </a:prstGeom>
          <a:noFill/>
        </p:spPr>
        <p:txBody>
          <a:bodyPr wrap="square" rtlCol="0">
            <a:spAutoFit/>
          </a:bodyPr>
          <a:lstStyle/>
          <a:p>
            <a:pPr algn="ctr"/>
            <a:r>
              <a:rPr lang="lv-LV" sz="1600" dirty="0" smtClean="0">
                <a:solidFill>
                  <a:srgbClr val="FFFFFF"/>
                </a:solidFill>
                <a:latin typeface="Zurich BT" panose="020B0603020202030204" pitchFamily="34" charset="0"/>
              </a:rPr>
              <a:t>ASV </a:t>
            </a:r>
          </a:p>
          <a:p>
            <a:pPr algn="ctr"/>
            <a:r>
              <a:rPr lang="lv-LV" sz="1600" dirty="0" smtClean="0">
                <a:solidFill>
                  <a:srgbClr val="FFFFFF"/>
                </a:solidFill>
                <a:latin typeface="Zurich BT" panose="020B0603020202030204" pitchFamily="34" charset="0"/>
              </a:rPr>
              <a:t>ASV skatījumā</a:t>
            </a:r>
            <a:endParaRPr lang="sv-SE" sz="1600" dirty="0">
              <a:solidFill>
                <a:srgbClr val="FFFFFF"/>
              </a:solidFill>
              <a:latin typeface="Zurich BT" panose="020B0603020202030204" pitchFamily="34" charset="0"/>
            </a:endParaRPr>
          </a:p>
        </p:txBody>
      </p:sp>
      <p:pic>
        <p:nvPicPr>
          <p:cNvPr id="12" name="Platshållare för innehåll 3"/>
          <p:cNvPicPr>
            <a:picLocks noGrp="1" noChangeAspect="1"/>
          </p:cNvPicPr>
          <p:nvPr>
            <p:ph idx="1"/>
          </p:nvPr>
        </p:nvPicPr>
        <p:blipFill>
          <a:blip r:embed="rId6">
            <a:extLst>
              <a:ext uri="{28A0092B-C50C-407E-A947-70E740481C1C}">
                <a14:useLocalDpi xmlns:a14="http://schemas.microsoft.com/office/drawing/2010/main"/>
              </a:ext>
            </a:extLst>
          </a:blip>
          <a:stretch>
            <a:fillRect/>
          </a:stretch>
        </p:blipFill>
        <p:spPr>
          <a:xfrm>
            <a:off x="2707620" y="1040594"/>
            <a:ext cx="1610227" cy="24555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11853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bush montag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91696" y="538917"/>
            <a:ext cx="6290500" cy="41872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2235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445884" y="2525393"/>
            <a:ext cx="8698115" cy="1815882"/>
          </a:xfrm>
          <a:prstGeom prst="rect">
            <a:avLst/>
          </a:prstGeom>
        </p:spPr>
        <p:txBody>
          <a:bodyPr wrap="square">
            <a:spAutoFit/>
          </a:bodyPr>
          <a:lstStyle/>
          <a:p>
            <a:r>
              <a:rPr lang="lv-LV" sz="1600" i="1" dirty="0">
                <a:latin typeface="Zurich BT" panose="020B0603020202030204" pitchFamily="34" charset="0"/>
              </a:rPr>
              <a:t>Šādam nolūkam izmantotie paņēmieni</a:t>
            </a:r>
            <a:r>
              <a:rPr lang="lv-LV" sz="1600" i="1" dirty="0" smtClean="0">
                <a:latin typeface="Zurich BT" panose="020B0603020202030204" pitchFamily="34" charset="0"/>
              </a:rPr>
              <a:t>:</a:t>
            </a:r>
            <a:r>
              <a:rPr lang="sv-SE" sz="1600" i="1" dirty="0" smtClean="0">
                <a:solidFill>
                  <a:srgbClr val="FFFFFF"/>
                </a:solidFill>
                <a:latin typeface="Zurich BT" panose="020B0603020202030204" pitchFamily="34" charset="0"/>
              </a:rPr>
              <a:t>:</a:t>
            </a:r>
            <a:endParaRPr lang="sv-SE" sz="1600" i="1" dirty="0">
              <a:solidFill>
                <a:srgbClr val="FFFFFF"/>
              </a:solidFill>
              <a:latin typeface="Zurich BT" panose="020B0603020202030204" pitchFamily="34" charset="0"/>
            </a:endParaRPr>
          </a:p>
          <a:p>
            <a:pPr marL="285750" indent="-285750">
              <a:lnSpc>
                <a:spcPct val="120000"/>
              </a:lnSpc>
              <a:buSzPct val="120000"/>
              <a:buFont typeface="Arial" charset="0"/>
              <a:buChar char="•"/>
            </a:pPr>
            <a:r>
              <a:rPr lang="lv-LV" sz="1600" dirty="0">
                <a:latin typeface="Zurich BT" panose="020B0603020202030204" pitchFamily="34" charset="0"/>
              </a:rPr>
              <a:t>Pretinieka radīšana, izceļot kādu personu vai grupu </a:t>
            </a:r>
          </a:p>
          <a:p>
            <a:pPr marL="285750" indent="-285750">
              <a:lnSpc>
                <a:spcPct val="120000"/>
              </a:lnSpc>
              <a:buSzPct val="120000"/>
              <a:buFont typeface="Arial" charset="0"/>
              <a:buChar char="•"/>
            </a:pPr>
            <a:r>
              <a:rPr lang="en-GB" sz="1600" dirty="0" err="1">
                <a:latin typeface="Zurich BT" panose="020B0603020202030204" pitchFamily="34" charset="0"/>
              </a:rPr>
              <a:t>Karikatūru</a:t>
            </a:r>
            <a:r>
              <a:rPr lang="en-GB" sz="1600" dirty="0">
                <a:latin typeface="Zurich BT" panose="020B0603020202030204" pitchFamily="34" charset="0"/>
              </a:rPr>
              <a:t> </a:t>
            </a:r>
            <a:r>
              <a:rPr lang="en-GB" sz="1600" dirty="0" err="1">
                <a:latin typeface="Zurich BT" panose="020B0603020202030204" pitchFamily="34" charset="0"/>
              </a:rPr>
              <a:t>radīšana</a:t>
            </a:r>
            <a:r>
              <a:rPr lang="en-GB" sz="1600" dirty="0">
                <a:latin typeface="Zurich BT" panose="020B0603020202030204" pitchFamily="34" charset="0"/>
              </a:rPr>
              <a:t> par </a:t>
            </a:r>
            <a:r>
              <a:rPr lang="en-GB" sz="1600" dirty="0" err="1">
                <a:latin typeface="Zurich BT" panose="020B0603020202030204" pitchFamily="34" charset="0"/>
              </a:rPr>
              <a:t>pretinieku</a:t>
            </a:r>
            <a:r>
              <a:rPr lang="en-GB" sz="1600" dirty="0">
                <a:latin typeface="Zurich BT" panose="020B0603020202030204" pitchFamily="34" charset="0"/>
              </a:rPr>
              <a:t> </a:t>
            </a:r>
          </a:p>
          <a:p>
            <a:pPr marL="285750" indent="-285750">
              <a:lnSpc>
                <a:spcPct val="120000"/>
              </a:lnSpc>
              <a:buSzPct val="120000"/>
              <a:buFont typeface="Arial" charset="0"/>
              <a:buChar char="•"/>
            </a:pPr>
            <a:r>
              <a:rPr lang="lv-LV" sz="1600" dirty="0">
                <a:latin typeface="Zurich BT" panose="020B0603020202030204" pitchFamily="34" charset="0"/>
              </a:rPr>
              <a:t>Metaforu radīšana, atspoguļojot pretinieku negatīvā veidā </a:t>
            </a:r>
          </a:p>
          <a:p>
            <a:pPr marL="285750" indent="-285750">
              <a:lnSpc>
                <a:spcPct val="120000"/>
              </a:lnSpc>
              <a:buSzPct val="120000"/>
              <a:buFont typeface="Arial" charset="0"/>
              <a:buChar char="•"/>
            </a:pPr>
            <a:r>
              <a:rPr lang="lv-LV" sz="1600" dirty="0">
                <a:latin typeface="Zurich BT" panose="020B0603020202030204" pitchFamily="34" charset="0"/>
              </a:rPr>
              <a:t>Šīs personas vai grupas apmelošana, iznīcinot viņu reputāciju un rosinot naidu un vienaldzību </a:t>
            </a:r>
          </a:p>
          <a:p>
            <a:pPr marL="285750" indent="-285750">
              <a:lnSpc>
                <a:spcPct val="120000"/>
              </a:lnSpc>
              <a:buSzPct val="120000"/>
              <a:buFont typeface="Arial" charset="0"/>
              <a:buChar char="•"/>
            </a:pPr>
            <a:r>
              <a:rPr lang="en-GB" sz="1600" dirty="0" err="1">
                <a:latin typeface="Zurich BT" panose="020B0603020202030204" pitchFamily="34" charset="0"/>
              </a:rPr>
              <a:t>Savu</a:t>
            </a:r>
            <a:r>
              <a:rPr lang="en-GB" sz="1600" dirty="0">
                <a:latin typeface="Zurich BT" panose="020B0603020202030204" pitchFamily="34" charset="0"/>
              </a:rPr>
              <a:t> </a:t>
            </a:r>
            <a:r>
              <a:rPr lang="en-GB" sz="1600" dirty="0" err="1">
                <a:latin typeface="Zurich BT" panose="020B0603020202030204" pitchFamily="34" charset="0"/>
              </a:rPr>
              <a:t>grupu</a:t>
            </a:r>
            <a:r>
              <a:rPr lang="en-GB" sz="1600" dirty="0">
                <a:latin typeface="Zurich BT" panose="020B0603020202030204" pitchFamily="34" charset="0"/>
              </a:rPr>
              <a:t> </a:t>
            </a:r>
            <a:r>
              <a:rPr lang="en-GB" sz="1600" dirty="0" err="1">
                <a:latin typeface="Zurich BT" panose="020B0603020202030204" pitchFamily="34" charset="0"/>
              </a:rPr>
              <a:t>padarīt</a:t>
            </a:r>
            <a:r>
              <a:rPr lang="en-GB" sz="1600" dirty="0">
                <a:latin typeface="Zurich BT" panose="020B0603020202030204" pitchFamily="34" charset="0"/>
              </a:rPr>
              <a:t> </a:t>
            </a:r>
            <a:r>
              <a:rPr lang="en-GB" sz="1600" dirty="0" err="1">
                <a:latin typeface="Zurich BT" panose="020B0603020202030204" pitchFamily="34" charset="0"/>
              </a:rPr>
              <a:t>pievilcīgāku</a:t>
            </a:r>
            <a:r>
              <a:rPr lang="en-GB" sz="1600" dirty="0">
                <a:latin typeface="Zurich BT" panose="020B0603020202030204" pitchFamily="34" charset="0"/>
              </a:rPr>
              <a:t>, </a:t>
            </a:r>
            <a:r>
              <a:rPr lang="en-GB" sz="1600" dirty="0" err="1">
                <a:latin typeface="Zurich BT" panose="020B0603020202030204" pitchFamily="34" charset="0"/>
              </a:rPr>
              <a:t>lai</a:t>
            </a:r>
            <a:r>
              <a:rPr lang="en-GB" sz="1600" dirty="0">
                <a:latin typeface="Zurich BT" panose="020B0603020202030204" pitchFamily="34" charset="0"/>
              </a:rPr>
              <a:t> </a:t>
            </a:r>
            <a:r>
              <a:rPr lang="en-GB" sz="1600" dirty="0" err="1">
                <a:latin typeface="Zurich BT" panose="020B0603020202030204" pitchFamily="34" charset="0"/>
              </a:rPr>
              <a:t>cilvēki</a:t>
            </a:r>
            <a:r>
              <a:rPr lang="en-GB" sz="1600" dirty="0">
                <a:latin typeface="Zurich BT" panose="020B0603020202030204" pitchFamily="34" charset="0"/>
              </a:rPr>
              <a:t> </a:t>
            </a:r>
            <a:r>
              <a:rPr lang="en-GB" sz="1600" dirty="0" err="1">
                <a:latin typeface="Zurich BT" panose="020B0603020202030204" pitchFamily="34" charset="0"/>
              </a:rPr>
              <a:t>vēlētos</a:t>
            </a:r>
            <a:r>
              <a:rPr lang="en-GB" sz="1600" dirty="0">
                <a:latin typeface="Zurich BT" panose="020B0603020202030204" pitchFamily="34" charset="0"/>
              </a:rPr>
              <a:t> tai </a:t>
            </a:r>
            <a:r>
              <a:rPr lang="en-GB" sz="1600" dirty="0" err="1">
                <a:latin typeface="Zurich BT" panose="020B0603020202030204" pitchFamily="34" charset="0"/>
              </a:rPr>
              <a:t>piederēt</a:t>
            </a:r>
            <a:endParaRPr lang="en-GB" sz="1600" dirty="0">
              <a:latin typeface="Zurich BT" panose="020B0603020202030204" pitchFamily="34" charset="0"/>
            </a:endParaRPr>
          </a:p>
        </p:txBody>
      </p:sp>
      <p:sp>
        <p:nvSpPr>
          <p:cNvPr id="3" name="Rektangel 2"/>
          <p:cNvSpPr/>
          <p:nvPr/>
        </p:nvSpPr>
        <p:spPr>
          <a:xfrm>
            <a:off x="445885" y="393506"/>
            <a:ext cx="8282479" cy="590931"/>
          </a:xfrm>
          <a:prstGeom prst="rect">
            <a:avLst/>
          </a:prstGeom>
        </p:spPr>
        <p:txBody>
          <a:bodyPr wrap="square">
            <a:spAutoFit/>
          </a:bodyPr>
          <a:lstStyle/>
          <a:p>
            <a:pPr>
              <a:lnSpc>
                <a:spcPct val="90000"/>
              </a:lnSpc>
            </a:pPr>
            <a:r>
              <a:rPr lang="en-GB" sz="3600" dirty="0" err="1" smtClean="0">
                <a:latin typeface="Zurich BT" panose="020B0603020202030204" pitchFamily="34" charset="0"/>
              </a:rPr>
              <a:t>Kopsavilkums</a:t>
            </a:r>
            <a:r>
              <a:rPr lang="en-GB" sz="3600" dirty="0" smtClean="0">
                <a:latin typeface="Zurich BT" panose="020B0603020202030204" pitchFamily="34" charset="0"/>
              </a:rPr>
              <a:t>|</a:t>
            </a:r>
            <a:r>
              <a:rPr lang="lv-LV" sz="2000" dirty="0">
                <a:latin typeface="Zurich BT" panose="020B0603020202030204" pitchFamily="34" charset="0"/>
              </a:rPr>
              <a:t>Uzbrūc pretiniekam, radot </a:t>
            </a:r>
            <a:r>
              <a:rPr lang="lv-LV" sz="2000" dirty="0" smtClean="0">
                <a:latin typeface="Zurich BT" panose="020B0603020202030204" pitchFamily="34" charset="0"/>
              </a:rPr>
              <a:t>‘mūs’ </a:t>
            </a:r>
            <a:r>
              <a:rPr lang="lv-LV" sz="2000" dirty="0">
                <a:latin typeface="Zurich BT" panose="020B0603020202030204" pitchFamily="34" charset="0"/>
              </a:rPr>
              <a:t>un </a:t>
            </a:r>
            <a:r>
              <a:rPr lang="lv-LV" sz="2000" dirty="0" smtClean="0">
                <a:latin typeface="Zurich BT" panose="020B0603020202030204" pitchFamily="34" charset="0"/>
              </a:rPr>
              <a:t>‘viņus’</a:t>
            </a:r>
            <a:endParaRPr lang="sv-SE" sz="2000" dirty="0">
              <a:solidFill>
                <a:srgbClr val="FFFFFF"/>
              </a:solidFill>
              <a:latin typeface="Zurich BT" panose="020B0603020202030204" pitchFamily="34" charset="0"/>
            </a:endParaRPr>
          </a:p>
        </p:txBody>
      </p:sp>
      <p:sp>
        <p:nvSpPr>
          <p:cNvPr id="4" name="Rektangel 3"/>
          <p:cNvSpPr/>
          <p:nvPr/>
        </p:nvSpPr>
        <p:spPr>
          <a:xfrm>
            <a:off x="445884" y="1576430"/>
            <a:ext cx="7620563" cy="584775"/>
          </a:xfrm>
          <a:prstGeom prst="rect">
            <a:avLst/>
          </a:prstGeom>
        </p:spPr>
        <p:txBody>
          <a:bodyPr wrap="square">
            <a:spAutoFit/>
          </a:bodyPr>
          <a:lstStyle/>
          <a:p>
            <a:r>
              <a:rPr lang="lv-LV" sz="1600" dirty="0">
                <a:latin typeface="Zurich BT" panose="020B0603020202030204" pitchFamily="34" charset="0"/>
              </a:rPr>
              <a:t>Šis propagandas paņēmiens cenšas radīt </a:t>
            </a:r>
            <a:r>
              <a:rPr lang="lv-LV" sz="1600" dirty="0" smtClean="0">
                <a:latin typeface="Zurich BT" panose="020B0603020202030204" pitchFamily="34" charset="0"/>
              </a:rPr>
              <a:t>‘</a:t>
            </a:r>
            <a:r>
              <a:rPr lang="lv-LV" sz="1600" b="1" dirty="0" smtClean="0">
                <a:latin typeface="Zurich BT" panose="020B0603020202030204" pitchFamily="34" charset="0"/>
              </a:rPr>
              <a:t>mūs</a:t>
            </a:r>
            <a:r>
              <a:rPr lang="lv-LV" sz="1600" dirty="0" smtClean="0">
                <a:latin typeface="Zurich BT" panose="020B0603020202030204" pitchFamily="34" charset="0"/>
              </a:rPr>
              <a:t>’ un ‘</a:t>
            </a:r>
            <a:r>
              <a:rPr lang="lv-LV" sz="1600" b="1" dirty="0" smtClean="0">
                <a:latin typeface="Zurich BT" panose="020B0603020202030204" pitchFamily="34" charset="0"/>
              </a:rPr>
              <a:t>viņus</a:t>
            </a:r>
            <a:r>
              <a:rPr lang="lv-LV" sz="1600" dirty="0" smtClean="0">
                <a:latin typeface="Zurich BT" panose="020B0603020202030204" pitchFamily="34" charset="0"/>
              </a:rPr>
              <a:t>’. Citi var būt viedokļa oponenti, bet tie var būt arī pilnīgi izdomāti ienaidnieki. </a:t>
            </a:r>
            <a:endParaRPr lang="sv-SE" sz="1600" dirty="0">
              <a:latin typeface="Zurich BT" panose="020B0603020202030204" pitchFamily="34" charset="0"/>
            </a:endParaRPr>
          </a:p>
        </p:txBody>
      </p:sp>
    </p:spTree>
    <p:extLst>
      <p:ext uri="{BB962C8B-B14F-4D97-AF65-F5344CB8AC3E}">
        <p14:creationId xmlns:p14="http://schemas.microsoft.com/office/powerpoint/2010/main" val="1926064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435429" y="958333"/>
            <a:ext cx="6168571" cy="154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5000" rIns="90000" bIns="45000">
            <a:spAutoFit/>
          </a:bodyPr>
          <a:lstStyle/>
          <a:p>
            <a:pPr>
              <a:lnSpc>
                <a:spcPct val="80000"/>
              </a:lnSpc>
              <a:buClr>
                <a:srgbClr val="000000"/>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lv-LV" sz="3800" dirty="0" smtClean="0">
                <a:solidFill>
                  <a:srgbClr val="FFFFFF"/>
                </a:solidFill>
                <a:latin typeface="Zurich BT" panose="020B0603020202030204" pitchFamily="34" charset="0"/>
                <a:cs typeface="Calibri"/>
              </a:rPr>
              <a:t>Kas nāk prātā, </a:t>
            </a:r>
            <a:r>
              <a:rPr lang="lv-LV" sz="3800" dirty="0">
                <a:solidFill>
                  <a:srgbClr val="FFFFFF"/>
                </a:solidFill>
                <a:latin typeface="Zurich BT" panose="020B0603020202030204" pitchFamily="34" charset="0"/>
                <a:cs typeface="Calibri"/>
              </a:rPr>
              <a:t>izdzirdot </a:t>
            </a:r>
            <a:r>
              <a:rPr lang="lv-LV" sz="3800" dirty="0" smtClean="0">
                <a:solidFill>
                  <a:srgbClr val="FFFFFF"/>
                </a:solidFill>
                <a:latin typeface="Zurich BT" panose="020B0603020202030204" pitchFamily="34" charset="0"/>
                <a:cs typeface="Calibri"/>
              </a:rPr>
              <a:t>vārdu </a:t>
            </a:r>
            <a:r>
              <a:rPr lang="lv-LV" sz="3800" dirty="0">
                <a:solidFill>
                  <a:srgbClr val="FFFFFF"/>
                </a:solidFill>
                <a:latin typeface="Zurich BT" panose="020B0603020202030204" pitchFamily="34" charset="0"/>
                <a:cs typeface="Calibri"/>
              </a:rPr>
              <a:t>“propaganda”?</a:t>
            </a:r>
          </a:p>
          <a:p>
            <a:pPr>
              <a:lnSpc>
                <a:spcPct val="80000"/>
              </a:lnSpc>
              <a:buClr>
                <a:srgbClr val="000000"/>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sv-SE" sz="3800" b="1" dirty="0">
              <a:solidFill>
                <a:srgbClr val="FFFFFF"/>
              </a:solidFill>
              <a:latin typeface="Zurich BT" panose="020B0603020202030204" pitchFamily="34" charset="0"/>
              <a:cs typeface="Calibri"/>
            </a:endParaRPr>
          </a:p>
        </p:txBody>
      </p:sp>
      <p:pic>
        <p:nvPicPr>
          <p:cNvPr id="3" name="Bildobjekt 2" descr="shutterstock_416345341.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07158" y="538797"/>
            <a:ext cx="1903334" cy="1920238"/>
          </a:xfrm>
          <a:prstGeom prst="rect">
            <a:avLst/>
          </a:prstGeom>
        </p:spPr>
      </p:pic>
      <p:sp>
        <p:nvSpPr>
          <p:cNvPr id="4" name="Rektangel 3"/>
          <p:cNvSpPr/>
          <p:nvPr/>
        </p:nvSpPr>
        <p:spPr>
          <a:xfrm>
            <a:off x="13512" y="3090793"/>
            <a:ext cx="7441388" cy="2062103"/>
          </a:xfrm>
          <a:prstGeom prst="rect">
            <a:avLst/>
          </a:prstGeom>
        </p:spPr>
        <p:txBody>
          <a:bodyPr wrap="square">
            <a:spAutoFit/>
          </a:bodyPr>
          <a:lstStyle/>
          <a:p>
            <a:pPr marL="742950" lvl="1" indent="-285750">
              <a:buSzPct val="120000"/>
              <a:buFont typeface="Arial" charset="0"/>
              <a:buChar char="•"/>
            </a:pPr>
            <a:r>
              <a:rPr lang="pt-BR" sz="1600" dirty="0">
                <a:latin typeface="Zurich BT" panose="020B0603020202030204" pitchFamily="34" charset="0"/>
              </a:rPr>
              <a:t>Vai tas ir pozitīvs, negatīvs, vai abi? </a:t>
            </a:r>
          </a:p>
          <a:p>
            <a:pPr marL="742950" lvl="1" indent="-285750">
              <a:buSzPct val="120000"/>
              <a:buFont typeface="Arial" charset="0"/>
              <a:buChar char="•"/>
            </a:pPr>
            <a:r>
              <a:rPr lang="lv-LV" sz="1600" dirty="0" smtClean="0">
                <a:latin typeface="Zurich BT" panose="020B0603020202030204" pitchFamily="34" charset="0"/>
              </a:rPr>
              <a:t>Vai prātā nāk kāda nesena situācija, kad vārds ‘</a:t>
            </a:r>
            <a:r>
              <a:rPr lang="en-GB" sz="1600" dirty="0" smtClean="0">
                <a:latin typeface="Zurich BT" panose="020B0603020202030204" pitchFamily="34" charset="0"/>
              </a:rPr>
              <a:t>propaganda</a:t>
            </a:r>
            <a:r>
              <a:rPr lang="en-GB" sz="1600" dirty="0">
                <a:latin typeface="Zurich BT" panose="020B0603020202030204" pitchFamily="34" charset="0"/>
              </a:rPr>
              <a:t>’ </a:t>
            </a:r>
            <a:r>
              <a:rPr lang="lv-LV" sz="1600" dirty="0" smtClean="0">
                <a:latin typeface="Zurich BT" panose="020B0603020202030204" pitchFamily="34" charset="0"/>
              </a:rPr>
              <a:t>ir izmantots</a:t>
            </a:r>
            <a:r>
              <a:rPr lang="en-GB" sz="1600" dirty="0" smtClean="0">
                <a:latin typeface="Zurich BT" panose="020B0603020202030204" pitchFamily="34" charset="0"/>
              </a:rPr>
              <a:t>?</a:t>
            </a:r>
            <a:endParaRPr lang="sv-SE" sz="1600" dirty="0">
              <a:solidFill>
                <a:srgbClr val="FFFFFF"/>
              </a:solidFill>
              <a:latin typeface="Zurich BT" panose="020B0603020202030204" pitchFamily="34" charset="0"/>
            </a:endParaRPr>
          </a:p>
          <a:p>
            <a:pPr marL="742950" lvl="1" indent="-285750">
              <a:buSzPct val="120000"/>
              <a:buFont typeface="Arial" charset="0"/>
              <a:buChar char="•"/>
            </a:pPr>
            <a:r>
              <a:rPr lang="en-GB" sz="1600" dirty="0" err="1">
                <a:latin typeface="Zurich BT" panose="020B0603020202030204" pitchFamily="34" charset="0"/>
              </a:rPr>
              <a:t>Vai</a:t>
            </a:r>
            <a:r>
              <a:rPr lang="en-GB" sz="1600" dirty="0">
                <a:latin typeface="Zurich BT" panose="020B0603020202030204" pitchFamily="34" charset="0"/>
              </a:rPr>
              <a:t> </a:t>
            </a:r>
            <a:r>
              <a:rPr lang="en-GB" sz="1600" dirty="0" err="1">
                <a:latin typeface="Zurich BT" panose="020B0603020202030204" pitchFamily="34" charset="0"/>
              </a:rPr>
              <a:t>pēdējā</a:t>
            </a:r>
            <a:r>
              <a:rPr lang="en-GB" sz="1600" dirty="0">
                <a:latin typeface="Zurich BT" panose="020B0603020202030204" pitchFamily="34" charset="0"/>
              </a:rPr>
              <a:t> </a:t>
            </a:r>
            <a:r>
              <a:rPr lang="en-GB" sz="1600" dirty="0" err="1">
                <a:latin typeface="Zurich BT" panose="020B0603020202030204" pitchFamily="34" charset="0"/>
              </a:rPr>
              <a:t>laikā</a:t>
            </a:r>
            <a:r>
              <a:rPr lang="en-GB" sz="1600" dirty="0">
                <a:latin typeface="Zurich BT" panose="020B0603020202030204" pitchFamily="34" charset="0"/>
              </a:rPr>
              <a:t> </a:t>
            </a:r>
            <a:r>
              <a:rPr lang="en-GB" sz="1600" dirty="0" err="1">
                <a:latin typeface="Zurich BT" panose="020B0603020202030204" pitchFamily="34" charset="0"/>
              </a:rPr>
              <a:t>esat</a:t>
            </a:r>
            <a:r>
              <a:rPr lang="en-GB" sz="1600" dirty="0">
                <a:latin typeface="Zurich BT" panose="020B0603020202030204" pitchFamily="34" charset="0"/>
              </a:rPr>
              <a:t> </a:t>
            </a:r>
            <a:r>
              <a:rPr lang="en-GB" sz="1600" dirty="0" err="1">
                <a:latin typeface="Zurich BT" panose="020B0603020202030204" pitchFamily="34" charset="0"/>
              </a:rPr>
              <a:t>redzējuši</a:t>
            </a:r>
            <a:r>
              <a:rPr lang="en-GB" sz="1600" dirty="0">
                <a:latin typeface="Zurich BT" panose="020B0603020202030204" pitchFamily="34" charset="0"/>
              </a:rPr>
              <a:t> </a:t>
            </a:r>
            <a:r>
              <a:rPr lang="en-GB" sz="1600" dirty="0" err="1">
                <a:latin typeface="Zurich BT" panose="020B0603020202030204" pitchFamily="34" charset="0"/>
              </a:rPr>
              <a:t>propagandu</a:t>
            </a:r>
            <a:r>
              <a:rPr lang="en-GB" sz="1600" dirty="0">
                <a:latin typeface="Zurich BT" panose="020B0603020202030204" pitchFamily="34" charset="0"/>
              </a:rPr>
              <a:t>?</a:t>
            </a:r>
          </a:p>
          <a:p>
            <a:pPr marL="742950" lvl="1" indent="-285750">
              <a:buSzPct val="120000"/>
              <a:buFont typeface="Arial" charset="0"/>
              <a:buChar char="•"/>
            </a:pPr>
            <a:r>
              <a:rPr lang="lv-LV" sz="1600" i="1" dirty="0" smtClean="0">
                <a:latin typeface="Zurich BT" panose="020B0603020202030204" pitchFamily="34" charset="0"/>
              </a:rPr>
              <a:t>Diskutējiet 5 min.</a:t>
            </a:r>
            <a:endParaRPr lang="sv-SE" sz="1600" i="1" dirty="0">
              <a:latin typeface="Zurich BT" panose="020B0603020202030204" pitchFamily="34" charset="0"/>
            </a:endParaRPr>
          </a:p>
          <a:p>
            <a:pPr marL="800100" lvl="1" indent="-342900">
              <a:buFont typeface="Wingdings" charset="2"/>
              <a:buChar char="q"/>
            </a:pPr>
            <a:endParaRPr lang="en-GB" sz="1600" dirty="0">
              <a:latin typeface="Zurich BT" panose="020B0603020202030204" pitchFamily="34" charset="0"/>
            </a:endParaRPr>
          </a:p>
          <a:p>
            <a:pPr marL="800100" lvl="1" indent="-342900">
              <a:buFont typeface="Wingdings" charset="2"/>
              <a:buChar char="q"/>
            </a:pPr>
            <a:endParaRPr lang="en-GB" sz="1600" dirty="0">
              <a:latin typeface="Zurich BT" panose="020B0603020202030204" pitchFamily="34" charset="0"/>
            </a:endParaRPr>
          </a:p>
          <a:p>
            <a:pPr lvl="1"/>
            <a:endParaRPr lang="en-GB" sz="1600" dirty="0">
              <a:latin typeface="Zurich BT" panose="020B0603020202030204" pitchFamily="34" charset="0"/>
            </a:endParaRPr>
          </a:p>
        </p:txBody>
      </p:sp>
    </p:spTree>
    <p:extLst>
      <p:ext uri="{BB962C8B-B14F-4D97-AF65-F5344CB8AC3E}">
        <p14:creationId xmlns:p14="http://schemas.microsoft.com/office/powerpoint/2010/main" val="816316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descr="shutterstock_405436153.eps"/>
          <p:cNvPicPr>
            <a:picLocks noChangeAspect="1"/>
          </p:cNvPicPr>
          <p:nvPr/>
        </p:nvPicPr>
        <p:blipFill>
          <a:blip r:embed="rId3">
            <a:extLst>
              <a:ext uri="{28A0092B-C50C-407E-A947-70E740481C1C}">
                <a14:useLocalDpi xmlns:a14="http://schemas.microsoft.com/office/drawing/2010/main"/>
              </a:ext>
            </a:extLst>
          </a:blip>
          <a:stretch>
            <a:fillRect/>
          </a:stretch>
        </p:blipFill>
        <p:spPr>
          <a:xfrm rot="263279">
            <a:off x="344520" y="673764"/>
            <a:ext cx="3326962" cy="4990444"/>
          </a:xfrm>
          <a:prstGeom prst="rect">
            <a:avLst/>
          </a:prstGeom>
        </p:spPr>
      </p:pic>
      <p:sp>
        <p:nvSpPr>
          <p:cNvPr id="8" name="textruta 7"/>
          <p:cNvSpPr txBox="1"/>
          <p:nvPr/>
        </p:nvSpPr>
        <p:spPr>
          <a:xfrm>
            <a:off x="4175091" y="2047606"/>
            <a:ext cx="4648909" cy="830997"/>
          </a:xfrm>
          <a:prstGeom prst="rect">
            <a:avLst/>
          </a:prstGeom>
          <a:noFill/>
        </p:spPr>
        <p:txBody>
          <a:bodyPr wrap="square" rtlCol="0">
            <a:spAutoFit/>
          </a:bodyPr>
          <a:lstStyle/>
          <a:p>
            <a:r>
              <a:rPr lang="is-IS" sz="2400" dirty="0" smtClean="0">
                <a:latin typeface="Zurich BT" panose="020B0603020202030204" pitchFamily="34" charset="0"/>
                <a:cs typeface="Calibr"/>
              </a:rPr>
              <a:t>…</a:t>
            </a:r>
            <a:r>
              <a:rPr lang="lv-LV" sz="2400" dirty="0" smtClean="0">
                <a:latin typeface="Zurich BT" panose="020B0603020202030204" pitchFamily="34" charset="0"/>
                <a:cs typeface="Calibr"/>
              </a:rPr>
              <a:t>izmanto valodu, attēlus vai citus simbolus</a:t>
            </a:r>
            <a:r>
              <a:rPr lang="is-IS" sz="2400" dirty="0" smtClean="0">
                <a:latin typeface="Zurich BT" panose="020B0603020202030204" pitchFamily="34" charset="0"/>
                <a:cs typeface="Calibr"/>
              </a:rPr>
              <a:t>…</a:t>
            </a:r>
            <a:r>
              <a:rPr lang="sv-SE" sz="2400" dirty="0" smtClean="0">
                <a:latin typeface="Zurich BT" panose="020B0603020202030204" pitchFamily="34" charset="0"/>
                <a:cs typeface="Calibr"/>
              </a:rPr>
              <a:t> </a:t>
            </a:r>
            <a:endParaRPr lang="sv-SE" sz="2400" dirty="0">
              <a:latin typeface="Zurich BT" panose="020B0603020202030204" pitchFamily="34" charset="0"/>
              <a:cs typeface="Calibr"/>
            </a:endParaRPr>
          </a:p>
        </p:txBody>
      </p:sp>
      <p:sp>
        <p:nvSpPr>
          <p:cNvPr id="9" name="textruta 8"/>
          <p:cNvSpPr txBox="1"/>
          <p:nvPr/>
        </p:nvSpPr>
        <p:spPr>
          <a:xfrm rot="508431">
            <a:off x="534431" y="1460970"/>
            <a:ext cx="3081448" cy="584775"/>
          </a:xfrm>
          <a:prstGeom prst="rect">
            <a:avLst/>
          </a:prstGeom>
          <a:noFill/>
        </p:spPr>
        <p:txBody>
          <a:bodyPr wrap="square" rtlCol="0">
            <a:spAutoFit/>
          </a:bodyPr>
          <a:lstStyle/>
          <a:p>
            <a:pPr algn="ctr"/>
            <a:r>
              <a:rPr lang="sv-SE" sz="3200" b="1" dirty="0">
                <a:solidFill>
                  <a:schemeClr val="bg1"/>
                </a:solidFill>
                <a:latin typeface="Zurich BT" panose="020B0603020202030204" pitchFamily="34" charset="0"/>
                <a:cs typeface="Calibr"/>
              </a:rPr>
              <a:t>Propaganda</a:t>
            </a:r>
            <a:r>
              <a:rPr lang="is-IS" sz="3200" b="1" dirty="0">
                <a:solidFill>
                  <a:schemeClr val="bg1"/>
                </a:solidFill>
                <a:latin typeface="Zurich BT" panose="020B0603020202030204" pitchFamily="34" charset="0"/>
                <a:cs typeface="Calibr"/>
              </a:rPr>
              <a:t>…</a:t>
            </a:r>
            <a:endParaRPr lang="sv-SE" sz="3200" dirty="0">
              <a:solidFill>
                <a:schemeClr val="bg1"/>
              </a:solidFill>
              <a:latin typeface="Zurich BT" panose="020B0603020202030204" pitchFamily="34" charset="0"/>
              <a:cs typeface="Calibr"/>
            </a:endParaRPr>
          </a:p>
        </p:txBody>
      </p:sp>
      <p:sp>
        <p:nvSpPr>
          <p:cNvPr id="10" name="textruta 9"/>
          <p:cNvSpPr txBox="1"/>
          <p:nvPr/>
        </p:nvSpPr>
        <p:spPr>
          <a:xfrm>
            <a:off x="4175091" y="3396967"/>
            <a:ext cx="4604091" cy="1200329"/>
          </a:xfrm>
          <a:prstGeom prst="rect">
            <a:avLst/>
          </a:prstGeom>
          <a:noFill/>
        </p:spPr>
        <p:txBody>
          <a:bodyPr wrap="square" rtlCol="0">
            <a:spAutoFit/>
          </a:bodyPr>
          <a:lstStyle/>
          <a:p>
            <a:r>
              <a:rPr lang="is-IS" sz="2400" dirty="0" smtClean="0">
                <a:latin typeface="Zurich BT" panose="020B0603020202030204" pitchFamily="34" charset="0"/>
                <a:cs typeface="Calibr"/>
              </a:rPr>
              <a:t>…</a:t>
            </a:r>
            <a:r>
              <a:rPr lang="lv-LV" sz="2400" dirty="0">
                <a:latin typeface="Zurich BT" panose="020B0603020202030204" pitchFamily="34" charset="0"/>
              </a:rPr>
              <a:t>ietekmē cilvēku viedokļus, vērtības un darbības, ievirzot tās konkrētā virzienā</a:t>
            </a:r>
            <a:r>
              <a:rPr lang="en-GB" sz="2400" dirty="0" smtClean="0">
                <a:latin typeface="Zurich BT" panose="020B0603020202030204" pitchFamily="34" charset="0"/>
              </a:rPr>
              <a:t>.</a:t>
            </a:r>
            <a:endParaRPr lang="sv-SE" sz="2400" dirty="0">
              <a:latin typeface="Zurich BT" panose="020B0603020202030204" pitchFamily="34" charset="0"/>
            </a:endParaRPr>
          </a:p>
        </p:txBody>
      </p:sp>
      <p:sp>
        <p:nvSpPr>
          <p:cNvPr id="12" name="Rektangel 11"/>
          <p:cNvSpPr/>
          <p:nvPr/>
        </p:nvSpPr>
        <p:spPr>
          <a:xfrm>
            <a:off x="4175091" y="630005"/>
            <a:ext cx="4537323" cy="830997"/>
          </a:xfrm>
          <a:prstGeom prst="rect">
            <a:avLst/>
          </a:prstGeom>
        </p:spPr>
        <p:txBody>
          <a:bodyPr wrap="square">
            <a:spAutoFit/>
          </a:bodyPr>
          <a:lstStyle/>
          <a:p>
            <a:r>
              <a:rPr lang="is-IS" sz="2400" dirty="0" smtClean="0">
                <a:latin typeface="Zurich BT" panose="020B0603020202030204" pitchFamily="34" charset="0"/>
                <a:cs typeface="Calibr"/>
              </a:rPr>
              <a:t>…</a:t>
            </a:r>
            <a:r>
              <a:rPr lang="lv-LV" sz="2400" dirty="0" smtClean="0">
                <a:latin typeface="Zurich BT" panose="020B0603020202030204" pitchFamily="34" charset="0"/>
                <a:cs typeface="Calibr"/>
              </a:rPr>
              <a:t>ir sistemātiski virzīta darbība</a:t>
            </a:r>
            <a:r>
              <a:rPr lang="is-IS" sz="2400" dirty="0" smtClean="0">
                <a:latin typeface="Zurich BT" panose="020B0603020202030204" pitchFamily="34" charset="0"/>
                <a:cs typeface="Calibr"/>
              </a:rPr>
              <a:t>…</a:t>
            </a:r>
            <a:endParaRPr lang="sv-SE" sz="2400" dirty="0">
              <a:latin typeface="Zurich BT" panose="020B0603020202030204" pitchFamily="34" charset="0"/>
              <a:cs typeface="Calibr"/>
            </a:endParaRPr>
          </a:p>
        </p:txBody>
      </p:sp>
    </p:spTree>
    <p:extLst>
      <p:ext uri="{BB962C8B-B14F-4D97-AF65-F5344CB8AC3E}">
        <p14:creationId xmlns:p14="http://schemas.microsoft.com/office/powerpoint/2010/main" val="4176042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shutterstock_388075951.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60558" y="1268465"/>
            <a:ext cx="2675304" cy="4012956"/>
          </a:xfrm>
          <a:prstGeom prst="rect">
            <a:avLst/>
          </a:prstGeom>
        </p:spPr>
      </p:pic>
      <p:pic>
        <p:nvPicPr>
          <p:cNvPr id="2" name="Bildobjekt 1" descr="shutterstock_426100441.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57964" y="1582071"/>
            <a:ext cx="2646630" cy="3699350"/>
          </a:xfrm>
          <a:prstGeom prst="rect">
            <a:avLst/>
          </a:prstGeom>
        </p:spPr>
      </p:pic>
      <p:pic>
        <p:nvPicPr>
          <p:cNvPr id="11" name="Bildobjekt 10" descr="shutterstock_405436153.ep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3748" y="1304703"/>
            <a:ext cx="2758688" cy="4154806"/>
          </a:xfrm>
          <a:prstGeom prst="rect">
            <a:avLst/>
          </a:prstGeom>
        </p:spPr>
      </p:pic>
      <p:sp>
        <p:nvSpPr>
          <p:cNvPr id="13" name="textruta 12"/>
          <p:cNvSpPr txBox="1"/>
          <p:nvPr/>
        </p:nvSpPr>
        <p:spPr>
          <a:xfrm rot="251061">
            <a:off x="6233941" y="1737834"/>
            <a:ext cx="2505889" cy="923330"/>
          </a:xfrm>
          <a:prstGeom prst="rect">
            <a:avLst/>
          </a:prstGeom>
          <a:noFill/>
        </p:spPr>
        <p:txBody>
          <a:bodyPr wrap="square" rtlCol="0">
            <a:spAutoFit/>
          </a:bodyPr>
          <a:lstStyle/>
          <a:p>
            <a:pPr>
              <a:lnSpc>
                <a:spcPct val="90000"/>
              </a:lnSpc>
            </a:pPr>
            <a:r>
              <a:rPr lang="en-GB" sz="2000" b="1" u="sng" dirty="0" err="1">
                <a:solidFill>
                  <a:schemeClr val="bg1"/>
                </a:solidFill>
                <a:latin typeface="Zurich BT" panose="020B0603020202030204" pitchFamily="34" charset="0"/>
              </a:rPr>
              <a:t>Melnajā</a:t>
            </a:r>
            <a:r>
              <a:rPr lang="en-GB" sz="2000" b="1" u="sng" dirty="0">
                <a:solidFill>
                  <a:schemeClr val="bg1"/>
                </a:solidFill>
                <a:latin typeface="Zurich BT" panose="020B0603020202030204" pitchFamily="34" charset="0"/>
              </a:rPr>
              <a:t> </a:t>
            </a:r>
            <a:r>
              <a:rPr lang="en-GB" sz="2000" dirty="0" err="1">
                <a:solidFill>
                  <a:schemeClr val="bg1"/>
                </a:solidFill>
                <a:latin typeface="Zurich BT" panose="020B0603020202030204" pitchFamily="34" charset="0"/>
              </a:rPr>
              <a:t>propagandā</a:t>
            </a:r>
            <a:r>
              <a:rPr lang="en-GB" sz="2000" dirty="0">
                <a:solidFill>
                  <a:schemeClr val="bg1"/>
                </a:solidFill>
                <a:latin typeface="Zurich BT" panose="020B0603020202030204" pitchFamily="34" charset="0"/>
              </a:rPr>
              <a:t> </a:t>
            </a:r>
            <a:r>
              <a:rPr lang="en-GB" sz="2000" dirty="0" err="1">
                <a:solidFill>
                  <a:schemeClr val="bg1"/>
                </a:solidFill>
                <a:latin typeface="Zurich BT" panose="020B0603020202030204" pitchFamily="34" charset="0"/>
              </a:rPr>
              <a:t>avots</a:t>
            </a:r>
            <a:r>
              <a:rPr lang="en-GB" sz="2000" dirty="0">
                <a:solidFill>
                  <a:schemeClr val="bg1"/>
                </a:solidFill>
                <a:latin typeface="Zurich BT" panose="020B0603020202030204" pitchFamily="34" charset="0"/>
              </a:rPr>
              <a:t> </a:t>
            </a:r>
            <a:r>
              <a:rPr lang="en-GB" sz="2000" dirty="0" err="1">
                <a:solidFill>
                  <a:schemeClr val="bg1"/>
                </a:solidFill>
                <a:latin typeface="Zurich BT" panose="020B0603020202030204" pitchFamily="34" charset="0"/>
              </a:rPr>
              <a:t>izliekas</a:t>
            </a:r>
            <a:r>
              <a:rPr lang="en-GB" sz="2000" dirty="0">
                <a:solidFill>
                  <a:schemeClr val="bg1"/>
                </a:solidFill>
                <a:latin typeface="Zurich BT" panose="020B0603020202030204" pitchFamily="34" charset="0"/>
              </a:rPr>
              <a:t> par </a:t>
            </a:r>
            <a:r>
              <a:rPr lang="en-GB" sz="2000" dirty="0" err="1">
                <a:solidFill>
                  <a:schemeClr val="bg1"/>
                </a:solidFill>
                <a:latin typeface="Zurich BT" panose="020B0603020202030204" pitchFamily="34" charset="0"/>
              </a:rPr>
              <a:t>kādu</a:t>
            </a:r>
            <a:r>
              <a:rPr lang="en-GB" sz="2000" dirty="0">
                <a:solidFill>
                  <a:schemeClr val="bg1"/>
                </a:solidFill>
                <a:latin typeface="Zurich BT" panose="020B0603020202030204" pitchFamily="34" charset="0"/>
              </a:rPr>
              <a:t> </a:t>
            </a:r>
            <a:r>
              <a:rPr lang="en-GB" sz="2000" dirty="0" err="1" smtClean="0">
                <a:solidFill>
                  <a:schemeClr val="bg1"/>
                </a:solidFill>
                <a:latin typeface="Zurich BT" panose="020B0603020202030204" pitchFamily="34" charset="0"/>
              </a:rPr>
              <a:t>citu</a:t>
            </a:r>
            <a:r>
              <a:rPr lang="lv-LV" sz="2000" dirty="0" smtClean="0">
                <a:solidFill>
                  <a:schemeClr val="bg1"/>
                </a:solidFill>
                <a:latin typeface="Zurich BT" panose="020B0603020202030204" pitchFamily="34" charset="0"/>
              </a:rPr>
              <a:t>.</a:t>
            </a:r>
            <a:endParaRPr lang="en-GB" sz="2000" dirty="0">
              <a:solidFill>
                <a:schemeClr val="bg1"/>
              </a:solidFill>
              <a:latin typeface="Zurich BT" panose="020B0603020202030204" pitchFamily="34" charset="0"/>
            </a:endParaRPr>
          </a:p>
        </p:txBody>
      </p:sp>
      <p:sp>
        <p:nvSpPr>
          <p:cNvPr id="14" name="textruta 13"/>
          <p:cNvSpPr txBox="1"/>
          <p:nvPr/>
        </p:nvSpPr>
        <p:spPr>
          <a:xfrm>
            <a:off x="3346763" y="1737321"/>
            <a:ext cx="2557831" cy="1015663"/>
          </a:xfrm>
          <a:prstGeom prst="rect">
            <a:avLst/>
          </a:prstGeom>
          <a:noFill/>
        </p:spPr>
        <p:txBody>
          <a:bodyPr wrap="square" rtlCol="0">
            <a:spAutoFit/>
          </a:bodyPr>
          <a:lstStyle/>
          <a:p>
            <a:r>
              <a:rPr lang="pt-BR" sz="2000" b="1" u="sng" dirty="0">
                <a:solidFill>
                  <a:schemeClr val="bg1"/>
                </a:solidFill>
                <a:latin typeface="Zurich BT" panose="020B0603020202030204" pitchFamily="34" charset="0"/>
              </a:rPr>
              <a:t>Pelēkajai </a:t>
            </a:r>
            <a:r>
              <a:rPr lang="pt-BR" sz="2000" dirty="0" smtClean="0">
                <a:solidFill>
                  <a:schemeClr val="bg1"/>
                </a:solidFill>
                <a:latin typeface="Zurich BT" panose="020B0603020202030204" pitchFamily="34" charset="0"/>
              </a:rPr>
              <a:t>propaganda</a:t>
            </a:r>
            <a:r>
              <a:rPr lang="lv-LV" sz="2000" dirty="0" smtClean="0">
                <a:solidFill>
                  <a:schemeClr val="bg1"/>
                </a:solidFill>
                <a:latin typeface="Zurich BT" panose="020B0603020202030204" pitchFamily="34" charset="0"/>
              </a:rPr>
              <a:t>i</a:t>
            </a:r>
            <a:r>
              <a:rPr lang="pt-BR" sz="2000" dirty="0" smtClean="0">
                <a:solidFill>
                  <a:schemeClr val="bg1"/>
                </a:solidFill>
                <a:latin typeface="Zurich BT" panose="020B0603020202030204" pitchFamily="34" charset="0"/>
              </a:rPr>
              <a:t> </a:t>
            </a:r>
            <a:r>
              <a:rPr lang="pt-BR" sz="2000" dirty="0">
                <a:solidFill>
                  <a:schemeClr val="bg1"/>
                </a:solidFill>
                <a:latin typeface="Zurich BT" panose="020B0603020202030204" pitchFamily="34" charset="0"/>
              </a:rPr>
              <a:t>nav zināms </a:t>
            </a:r>
            <a:r>
              <a:rPr lang="pt-BR" sz="2000" dirty="0" smtClean="0">
                <a:solidFill>
                  <a:schemeClr val="bg1"/>
                </a:solidFill>
                <a:latin typeface="Zurich BT" panose="020B0603020202030204" pitchFamily="34" charset="0"/>
              </a:rPr>
              <a:t>autors</a:t>
            </a:r>
            <a:r>
              <a:rPr lang="lv-LV" sz="2000" dirty="0" smtClean="0">
                <a:solidFill>
                  <a:schemeClr val="bg1"/>
                </a:solidFill>
                <a:latin typeface="Zurich BT" panose="020B0603020202030204" pitchFamily="34" charset="0"/>
              </a:rPr>
              <a:t>.</a:t>
            </a:r>
            <a:endParaRPr lang="pt-BR" sz="2000" dirty="0">
              <a:solidFill>
                <a:schemeClr val="bg1"/>
              </a:solidFill>
              <a:latin typeface="Zurich BT" panose="020B0603020202030204" pitchFamily="34" charset="0"/>
            </a:endParaRPr>
          </a:p>
        </p:txBody>
      </p:sp>
      <p:sp>
        <p:nvSpPr>
          <p:cNvPr id="16" name="textruta 15"/>
          <p:cNvSpPr txBox="1"/>
          <p:nvPr/>
        </p:nvSpPr>
        <p:spPr>
          <a:xfrm rot="218157">
            <a:off x="400469" y="1652592"/>
            <a:ext cx="2513890" cy="1200329"/>
          </a:xfrm>
          <a:prstGeom prst="rect">
            <a:avLst/>
          </a:prstGeom>
          <a:noFill/>
        </p:spPr>
        <p:txBody>
          <a:bodyPr wrap="square" rtlCol="0">
            <a:spAutoFit/>
          </a:bodyPr>
          <a:lstStyle/>
          <a:p>
            <a:pPr>
              <a:lnSpc>
                <a:spcPct val="90000"/>
              </a:lnSpc>
            </a:pPr>
            <a:r>
              <a:rPr lang="en-GB" sz="2000" b="1" u="sng" dirty="0" err="1">
                <a:solidFill>
                  <a:schemeClr val="bg1"/>
                </a:solidFill>
                <a:latin typeface="Zurich BT" panose="020B0603020202030204" pitchFamily="34" charset="0"/>
              </a:rPr>
              <a:t>Baltajai</a:t>
            </a:r>
            <a:r>
              <a:rPr lang="en-GB" sz="2000" b="1" u="sng" dirty="0">
                <a:solidFill>
                  <a:schemeClr val="bg1"/>
                </a:solidFill>
                <a:latin typeface="Zurich BT" panose="020B0603020202030204" pitchFamily="34" charset="0"/>
              </a:rPr>
              <a:t> </a:t>
            </a:r>
            <a:r>
              <a:rPr lang="en-GB" sz="2000" dirty="0" smtClean="0">
                <a:solidFill>
                  <a:schemeClr val="bg1"/>
                </a:solidFill>
                <a:latin typeface="Zurich BT" panose="020B0603020202030204" pitchFamily="34" charset="0"/>
              </a:rPr>
              <a:t>propaganda</a:t>
            </a:r>
            <a:r>
              <a:rPr lang="lv-LV" sz="2000" dirty="0" smtClean="0">
                <a:solidFill>
                  <a:schemeClr val="bg1"/>
                </a:solidFill>
                <a:latin typeface="Zurich BT" panose="020B0603020202030204" pitchFamily="34" charset="0"/>
              </a:rPr>
              <a:t>i</a:t>
            </a:r>
            <a:r>
              <a:rPr lang="en-GB" sz="2000" dirty="0" smtClean="0">
                <a:solidFill>
                  <a:schemeClr val="bg1"/>
                </a:solidFill>
                <a:latin typeface="Zurich BT" panose="020B0603020202030204" pitchFamily="34" charset="0"/>
              </a:rPr>
              <a:t> </a:t>
            </a:r>
            <a:r>
              <a:rPr lang="en-GB" sz="2000" dirty="0" err="1">
                <a:solidFill>
                  <a:schemeClr val="bg1"/>
                </a:solidFill>
                <a:latin typeface="Zurich BT" panose="020B0603020202030204" pitchFamily="34" charset="0"/>
              </a:rPr>
              <a:t>ir</a:t>
            </a:r>
            <a:r>
              <a:rPr lang="en-GB" sz="2000" dirty="0">
                <a:solidFill>
                  <a:schemeClr val="bg1"/>
                </a:solidFill>
                <a:latin typeface="Zurich BT" panose="020B0603020202030204" pitchFamily="34" charset="0"/>
              </a:rPr>
              <a:t> </a:t>
            </a:r>
            <a:r>
              <a:rPr lang="en-GB" sz="2000" dirty="0" err="1">
                <a:solidFill>
                  <a:schemeClr val="bg1"/>
                </a:solidFill>
                <a:latin typeface="Zurich BT" panose="020B0603020202030204" pitchFamily="34" charset="0"/>
              </a:rPr>
              <a:t>skaidrs</a:t>
            </a:r>
            <a:r>
              <a:rPr lang="en-GB" sz="2000" dirty="0">
                <a:solidFill>
                  <a:schemeClr val="bg1"/>
                </a:solidFill>
                <a:latin typeface="Zurich BT" panose="020B0603020202030204" pitchFamily="34" charset="0"/>
              </a:rPr>
              <a:t> </a:t>
            </a:r>
            <a:r>
              <a:rPr lang="en-GB" sz="2000" dirty="0" err="1">
                <a:solidFill>
                  <a:schemeClr val="bg1"/>
                </a:solidFill>
                <a:latin typeface="Zurich BT" panose="020B0603020202030204" pitchFamily="34" charset="0"/>
              </a:rPr>
              <a:t>sūtītājs</a:t>
            </a:r>
            <a:r>
              <a:rPr lang="en-GB" sz="2000" dirty="0">
                <a:solidFill>
                  <a:schemeClr val="bg1"/>
                </a:solidFill>
                <a:latin typeface="Zurich BT" panose="020B0603020202030204" pitchFamily="34" charset="0"/>
              </a:rPr>
              <a:t> un </a:t>
            </a:r>
            <a:r>
              <a:rPr lang="en-GB" sz="2000" dirty="0" err="1" smtClean="0">
                <a:solidFill>
                  <a:schemeClr val="bg1"/>
                </a:solidFill>
                <a:latin typeface="Zurich BT" panose="020B0603020202030204" pitchFamily="34" charset="0"/>
              </a:rPr>
              <a:t>vēstījums</a:t>
            </a:r>
            <a:r>
              <a:rPr lang="lv-LV" sz="2000" dirty="0" smtClean="0">
                <a:solidFill>
                  <a:schemeClr val="bg1"/>
                </a:solidFill>
                <a:latin typeface="Zurich BT" panose="020B0603020202030204" pitchFamily="34" charset="0"/>
              </a:rPr>
              <a:t>.</a:t>
            </a:r>
            <a:endParaRPr lang="sv-SE" sz="2000" dirty="0">
              <a:solidFill>
                <a:schemeClr val="bg1"/>
              </a:solidFill>
              <a:latin typeface="Zurich BT" panose="020B0603020202030204" pitchFamily="34" charset="0"/>
            </a:endParaRPr>
          </a:p>
        </p:txBody>
      </p:sp>
      <p:sp>
        <p:nvSpPr>
          <p:cNvPr id="17" name="Rectangle 1"/>
          <p:cNvSpPr>
            <a:spLocks noChangeArrowheads="1"/>
          </p:cNvSpPr>
          <p:nvPr/>
        </p:nvSpPr>
        <p:spPr bwMode="auto">
          <a:xfrm>
            <a:off x="305340" y="516568"/>
            <a:ext cx="8838660" cy="52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5000" rIns="90000" bIns="45000">
            <a:spAutoFit/>
          </a:bodyPr>
          <a:lstStyle/>
          <a:p>
            <a:r>
              <a:rPr lang="lv-LV" sz="2800" dirty="0">
                <a:latin typeface="Zurich BT" panose="020B0603020202030204" pitchFamily="34" charset="0"/>
              </a:rPr>
              <a:t>Ir svarīgi atšķirt dažādus </a:t>
            </a:r>
            <a:r>
              <a:rPr lang="lv-LV" sz="2800" b="1" dirty="0">
                <a:latin typeface="Zurich BT" panose="020B0603020202030204" pitchFamily="34" charset="0"/>
              </a:rPr>
              <a:t>propagandas</a:t>
            </a:r>
            <a:r>
              <a:rPr lang="lv-LV" sz="2800" dirty="0">
                <a:latin typeface="Zurich BT" panose="020B0603020202030204" pitchFamily="34" charset="0"/>
              </a:rPr>
              <a:t> veidus. </a:t>
            </a:r>
            <a:endParaRPr lang="sv-SE" sz="2800" dirty="0">
              <a:latin typeface="Zurich BT" panose="020B0603020202030204" pitchFamily="34" charset="0"/>
            </a:endParaRPr>
          </a:p>
        </p:txBody>
      </p:sp>
    </p:spTree>
    <p:extLst>
      <p:ext uri="{BB962C8B-B14F-4D97-AF65-F5344CB8AC3E}">
        <p14:creationId xmlns:p14="http://schemas.microsoft.com/office/powerpoint/2010/main" val="2476810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shutterstock_334063520_red_transp.eps"/>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4783935" y="2043309"/>
            <a:ext cx="4974703" cy="3168000"/>
          </a:xfrm>
          <a:prstGeom prst="rect">
            <a:avLst/>
          </a:prstGeom>
        </p:spPr>
      </p:pic>
      <p:sp>
        <p:nvSpPr>
          <p:cNvPr id="9" name="Platshållare för innehåll 2"/>
          <p:cNvSpPr>
            <a:spLocks noGrp="1"/>
          </p:cNvSpPr>
          <p:nvPr>
            <p:ph idx="1"/>
          </p:nvPr>
        </p:nvSpPr>
        <p:spPr>
          <a:xfrm>
            <a:off x="227290" y="429252"/>
            <a:ext cx="8091210" cy="4586192"/>
          </a:xfrm>
        </p:spPr>
        <p:txBody>
          <a:bodyPr>
            <a:normAutofit/>
          </a:bodyPr>
          <a:lstStyle/>
          <a:p>
            <a:pPr marL="0" indent="0">
              <a:buNone/>
            </a:pPr>
            <a:r>
              <a:rPr lang="lv-LV" sz="2800" dirty="0" smtClean="0">
                <a:latin typeface="Zurich BT" panose="020B0603020202030204" pitchFamily="34" charset="0"/>
              </a:rPr>
              <a:t>Daļa </a:t>
            </a:r>
            <a:r>
              <a:rPr lang="lv-LV" sz="2800" dirty="0">
                <a:latin typeface="Zurich BT" panose="020B0603020202030204" pitchFamily="34" charset="0"/>
              </a:rPr>
              <a:t>propagandas darbojas </a:t>
            </a:r>
            <a:r>
              <a:rPr lang="lv-LV" sz="2800" b="1" dirty="0">
                <a:latin typeface="Zurich BT" panose="020B0603020202030204" pitchFamily="34" charset="0"/>
              </a:rPr>
              <a:t>demokrātijas ietvaros</a:t>
            </a:r>
            <a:r>
              <a:rPr lang="lv-LV" sz="2800" dirty="0">
                <a:latin typeface="Zurich BT" panose="020B0603020202030204" pitchFamily="34" charset="0"/>
              </a:rPr>
              <a:t>, t.i., vēstījumi, kuri ciena cilvēktiesības.</a:t>
            </a:r>
            <a:endParaRPr lang="sv-SE" sz="2800" dirty="0">
              <a:latin typeface="Zurich BT" panose="020B0603020202030204" pitchFamily="34" charset="0"/>
            </a:endParaRPr>
          </a:p>
          <a:p>
            <a:pPr marL="0" indent="0">
              <a:buNone/>
            </a:pPr>
            <a:r>
              <a:rPr lang="sv-SE" dirty="0">
                <a:latin typeface="Zurich BT" panose="020B0603020202030204" pitchFamily="34" charset="0"/>
              </a:rPr>
              <a:t/>
            </a:r>
            <a:br>
              <a:rPr lang="sv-SE" dirty="0">
                <a:latin typeface="Zurich BT" panose="020B0603020202030204" pitchFamily="34" charset="0"/>
              </a:rPr>
            </a:br>
            <a:r>
              <a:rPr lang="en-GB" sz="2800" dirty="0">
                <a:latin typeface="Zurich BT" panose="020B0603020202030204" pitchFamily="34" charset="0"/>
              </a:rPr>
              <a:t>Bet </a:t>
            </a:r>
            <a:r>
              <a:rPr lang="en-GB" sz="2800" dirty="0" err="1">
                <a:latin typeface="Zurich BT" panose="020B0603020202030204" pitchFamily="34" charset="0"/>
              </a:rPr>
              <a:t>propagandu</a:t>
            </a:r>
            <a:r>
              <a:rPr lang="en-GB" sz="2800" dirty="0">
                <a:latin typeface="Zurich BT" panose="020B0603020202030204" pitchFamily="34" charset="0"/>
              </a:rPr>
              <a:t> </a:t>
            </a:r>
            <a:r>
              <a:rPr lang="en-GB" sz="2800" dirty="0" err="1">
                <a:latin typeface="Zurich BT" panose="020B0603020202030204" pitchFamily="34" charset="0"/>
              </a:rPr>
              <a:t>var</a:t>
            </a:r>
            <a:r>
              <a:rPr lang="en-GB" sz="2800" dirty="0">
                <a:latin typeface="Zurich BT" panose="020B0603020202030204" pitchFamily="34" charset="0"/>
              </a:rPr>
              <a:t> </a:t>
            </a:r>
            <a:r>
              <a:rPr lang="en-GB" sz="2800" dirty="0" err="1">
                <a:latin typeface="Zurich BT" panose="020B0603020202030204" pitchFamily="34" charset="0"/>
              </a:rPr>
              <a:t>atrast</a:t>
            </a:r>
            <a:r>
              <a:rPr lang="en-GB" sz="2800" dirty="0">
                <a:latin typeface="Zurich BT" panose="020B0603020202030204" pitchFamily="34" charset="0"/>
              </a:rPr>
              <a:t> </a:t>
            </a:r>
            <a:r>
              <a:rPr lang="en-GB" sz="2800" dirty="0" err="1">
                <a:latin typeface="Zurich BT" panose="020B0603020202030204" pitchFamily="34" charset="0"/>
              </a:rPr>
              <a:t>arī</a:t>
            </a:r>
            <a:r>
              <a:rPr lang="en-GB" sz="2800" dirty="0">
                <a:latin typeface="Zurich BT" panose="020B0603020202030204" pitchFamily="34" charset="0"/>
              </a:rPr>
              <a:t> </a:t>
            </a:r>
            <a:endParaRPr lang="lv-LV" sz="2800" dirty="0" smtClean="0">
              <a:latin typeface="Zurich BT" panose="020B0603020202030204" pitchFamily="34" charset="0"/>
            </a:endParaRPr>
          </a:p>
          <a:p>
            <a:pPr marL="0" indent="0">
              <a:buNone/>
            </a:pPr>
            <a:r>
              <a:rPr lang="en-GB" sz="2800" b="1" dirty="0" err="1" smtClean="0">
                <a:latin typeface="Zurich BT" panose="020B0603020202030204" pitchFamily="34" charset="0"/>
              </a:rPr>
              <a:t>ārpus</a:t>
            </a:r>
            <a:r>
              <a:rPr lang="en-GB" sz="2800" b="1" dirty="0" smtClean="0">
                <a:latin typeface="Zurich BT" panose="020B0603020202030204" pitchFamily="34" charset="0"/>
              </a:rPr>
              <a:t> </a:t>
            </a:r>
            <a:r>
              <a:rPr lang="en-GB" sz="2800" b="1" dirty="0" err="1">
                <a:latin typeface="Zurich BT" panose="020B0603020202030204" pitchFamily="34" charset="0"/>
              </a:rPr>
              <a:t>demokrātijas</a:t>
            </a:r>
            <a:r>
              <a:rPr lang="en-GB" sz="2800" b="1" dirty="0">
                <a:latin typeface="Zurich BT" panose="020B0603020202030204" pitchFamily="34" charset="0"/>
              </a:rPr>
              <a:t> </a:t>
            </a:r>
            <a:r>
              <a:rPr lang="en-GB" sz="2800" b="1" dirty="0" err="1">
                <a:latin typeface="Zurich BT" panose="020B0603020202030204" pitchFamily="34" charset="0"/>
              </a:rPr>
              <a:t>ietvariem</a:t>
            </a:r>
            <a:r>
              <a:rPr lang="en-GB" sz="2800" dirty="0">
                <a:latin typeface="Zurich BT" panose="020B0603020202030204" pitchFamily="34" charset="0"/>
              </a:rPr>
              <a:t>, </a:t>
            </a:r>
            <a:endParaRPr lang="lv-LV" sz="2800" dirty="0" smtClean="0">
              <a:latin typeface="Zurich BT" panose="020B0603020202030204" pitchFamily="34" charset="0"/>
            </a:endParaRPr>
          </a:p>
          <a:p>
            <a:pPr marL="0" indent="0">
              <a:buNone/>
            </a:pPr>
            <a:r>
              <a:rPr lang="en-GB" sz="2800" dirty="0" smtClean="0">
                <a:latin typeface="Zurich BT" panose="020B0603020202030204" pitchFamily="34" charset="0"/>
              </a:rPr>
              <a:t>un </a:t>
            </a:r>
            <a:r>
              <a:rPr lang="en-GB" sz="2800" dirty="0" err="1">
                <a:latin typeface="Zurich BT" panose="020B0603020202030204" pitchFamily="34" charset="0"/>
              </a:rPr>
              <a:t>šajos</a:t>
            </a:r>
            <a:r>
              <a:rPr lang="en-GB" sz="2800" dirty="0">
                <a:latin typeface="Zurich BT" panose="020B0603020202030204" pitchFamily="34" charset="0"/>
              </a:rPr>
              <a:t> </a:t>
            </a:r>
            <a:r>
              <a:rPr lang="en-GB" sz="2800" dirty="0" err="1">
                <a:latin typeface="Zurich BT" panose="020B0603020202030204" pitchFamily="34" charset="0"/>
              </a:rPr>
              <a:t>gadījumos</a:t>
            </a:r>
            <a:r>
              <a:rPr lang="en-GB" sz="2800" dirty="0">
                <a:latin typeface="Zurich BT" panose="020B0603020202030204" pitchFamily="34" charset="0"/>
              </a:rPr>
              <a:t> </a:t>
            </a:r>
            <a:endParaRPr lang="lv-LV" sz="2800" dirty="0" smtClean="0">
              <a:latin typeface="Zurich BT" panose="020B0603020202030204" pitchFamily="34" charset="0"/>
            </a:endParaRPr>
          </a:p>
          <a:p>
            <a:pPr marL="0" indent="0">
              <a:buNone/>
            </a:pPr>
            <a:r>
              <a:rPr lang="en-GB" sz="2800" dirty="0" err="1" smtClean="0">
                <a:latin typeface="Zurich BT" panose="020B0603020202030204" pitchFamily="34" charset="0"/>
              </a:rPr>
              <a:t>cilvēktiesības</a:t>
            </a:r>
            <a:r>
              <a:rPr lang="en-GB" sz="2800" dirty="0" smtClean="0">
                <a:latin typeface="Zurich BT" panose="020B0603020202030204" pitchFamily="34" charset="0"/>
              </a:rPr>
              <a:t> </a:t>
            </a:r>
            <a:r>
              <a:rPr lang="en-GB" sz="2800" dirty="0" err="1">
                <a:latin typeface="Zurich BT" panose="020B0603020202030204" pitchFamily="34" charset="0"/>
              </a:rPr>
              <a:t>var</a:t>
            </a:r>
            <a:r>
              <a:rPr lang="en-GB" sz="2800" dirty="0">
                <a:latin typeface="Zurich BT" panose="020B0603020202030204" pitchFamily="34" charset="0"/>
              </a:rPr>
              <a:t> </a:t>
            </a:r>
            <a:r>
              <a:rPr lang="en-GB" sz="2800" dirty="0" err="1">
                <a:latin typeface="Zurich BT" panose="020B0603020202030204" pitchFamily="34" charset="0"/>
              </a:rPr>
              <a:t>tikt</a:t>
            </a:r>
            <a:r>
              <a:rPr lang="en-GB" sz="2800" dirty="0">
                <a:latin typeface="Zurich BT" panose="020B0603020202030204" pitchFamily="34" charset="0"/>
              </a:rPr>
              <a:t> </a:t>
            </a:r>
            <a:endParaRPr lang="lv-LV" sz="2800" dirty="0" smtClean="0">
              <a:latin typeface="Zurich BT" panose="020B0603020202030204" pitchFamily="34" charset="0"/>
            </a:endParaRPr>
          </a:p>
          <a:p>
            <a:pPr marL="0" indent="0">
              <a:buNone/>
            </a:pPr>
            <a:r>
              <a:rPr lang="en-GB" sz="2800" dirty="0" err="1" smtClean="0">
                <a:latin typeface="Zurich BT" panose="020B0603020202030204" pitchFamily="34" charset="0"/>
              </a:rPr>
              <a:t>pārkāptas</a:t>
            </a:r>
            <a:r>
              <a:rPr lang="en-GB" sz="2800" dirty="0">
                <a:latin typeface="Zurich BT" panose="020B0603020202030204" pitchFamily="34" charset="0"/>
              </a:rPr>
              <a:t>. </a:t>
            </a:r>
          </a:p>
        </p:txBody>
      </p:sp>
    </p:spTree>
    <p:extLst>
      <p:ext uri="{BB962C8B-B14F-4D97-AF65-F5344CB8AC3E}">
        <p14:creationId xmlns:p14="http://schemas.microsoft.com/office/powerpoint/2010/main" val="2045002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445886" y="1449037"/>
            <a:ext cx="7620558" cy="2677656"/>
          </a:xfrm>
          <a:prstGeom prst="rect">
            <a:avLst/>
          </a:prstGeom>
        </p:spPr>
        <p:txBody>
          <a:bodyPr wrap="square">
            <a:spAutoFit/>
          </a:bodyPr>
          <a:lstStyle/>
          <a:p>
            <a:pPr marL="285750" indent="-285750">
              <a:lnSpc>
                <a:spcPct val="150000"/>
              </a:lnSpc>
              <a:buSzPct val="120000"/>
              <a:buFont typeface="Arial" charset="0"/>
              <a:buChar char="•"/>
            </a:pPr>
            <a:r>
              <a:rPr lang="en-GB" sz="1600" dirty="0" err="1">
                <a:latin typeface="Zurich BT" panose="020B0603020202030204" pitchFamily="34" charset="0"/>
              </a:rPr>
              <a:t>Vēršanās</a:t>
            </a:r>
            <a:r>
              <a:rPr lang="en-GB" sz="1600" dirty="0">
                <a:latin typeface="Zurich BT" panose="020B0603020202030204" pitchFamily="34" charset="0"/>
              </a:rPr>
              <a:t> pie </a:t>
            </a:r>
            <a:r>
              <a:rPr lang="en-GB" sz="1600" dirty="0" err="1">
                <a:latin typeface="Zurich BT" panose="020B0603020202030204" pitchFamily="34" charset="0"/>
              </a:rPr>
              <a:t>cilvēku</a:t>
            </a:r>
            <a:r>
              <a:rPr lang="en-GB" sz="1600" dirty="0">
                <a:latin typeface="Zurich BT" panose="020B0603020202030204" pitchFamily="34" charset="0"/>
              </a:rPr>
              <a:t> </a:t>
            </a:r>
            <a:r>
              <a:rPr lang="en-GB" sz="1600" dirty="0" err="1">
                <a:latin typeface="Zurich BT" panose="020B0603020202030204" pitchFamily="34" charset="0"/>
              </a:rPr>
              <a:t>emocijām</a:t>
            </a:r>
            <a:endParaRPr lang="en-GB" sz="1600" dirty="0">
              <a:latin typeface="Zurich BT" panose="020B0603020202030204" pitchFamily="34" charset="0"/>
            </a:endParaRPr>
          </a:p>
          <a:p>
            <a:pPr marL="285750" indent="-285750">
              <a:lnSpc>
                <a:spcPct val="150000"/>
              </a:lnSpc>
              <a:buSzPct val="120000"/>
              <a:buFont typeface="Arial" charset="0"/>
              <a:buChar char="•"/>
            </a:pPr>
            <a:r>
              <a:rPr lang="lv-LV" sz="1600" dirty="0">
                <a:latin typeface="Zurich BT" panose="020B0603020202030204" pitchFamily="34" charset="0"/>
              </a:rPr>
              <a:t>Uzbrukums pretiniekam (radot “mūs” un “viņus”)</a:t>
            </a:r>
          </a:p>
          <a:p>
            <a:pPr marL="285750" indent="-285750">
              <a:lnSpc>
                <a:spcPct val="150000"/>
              </a:lnSpc>
              <a:buSzPct val="120000"/>
              <a:buFont typeface="Arial" charset="0"/>
              <a:buChar char="•"/>
            </a:pPr>
            <a:r>
              <a:rPr lang="lv-LV" sz="1600" dirty="0">
                <a:latin typeface="Zurich BT" panose="020B0603020202030204" pitchFamily="34" charset="0"/>
              </a:rPr>
              <a:t>Vienkāršot, izkropļot un melot par faktiem</a:t>
            </a:r>
          </a:p>
          <a:p>
            <a:pPr marL="285750" indent="-285750">
              <a:lnSpc>
                <a:spcPct val="150000"/>
              </a:lnSpc>
              <a:buSzPct val="120000"/>
              <a:buFont typeface="Arial" charset="0"/>
              <a:buChar char="•"/>
            </a:pPr>
            <a:r>
              <a:rPr lang="en-GB" sz="1600" dirty="0" err="1">
                <a:latin typeface="Zurich BT" panose="020B0603020202030204" pitchFamily="34" charset="0"/>
              </a:rPr>
              <a:t>Vēršanās</a:t>
            </a:r>
            <a:r>
              <a:rPr lang="en-GB" sz="1600" dirty="0">
                <a:latin typeface="Zurich BT" panose="020B0603020202030204" pitchFamily="34" charset="0"/>
              </a:rPr>
              <a:t> pie </a:t>
            </a:r>
            <a:r>
              <a:rPr lang="en-GB" sz="1600" dirty="0" err="1">
                <a:latin typeface="Zurich BT" panose="020B0603020202030204" pitchFamily="34" charset="0"/>
              </a:rPr>
              <a:t>konkrētas</a:t>
            </a:r>
            <a:r>
              <a:rPr lang="en-GB" sz="1600" dirty="0">
                <a:latin typeface="Zurich BT" panose="020B0603020202030204" pitchFamily="34" charset="0"/>
              </a:rPr>
              <a:t> </a:t>
            </a:r>
            <a:r>
              <a:rPr lang="en-GB" sz="1600" dirty="0" err="1">
                <a:latin typeface="Zurich BT" panose="020B0603020202030204" pitchFamily="34" charset="0"/>
              </a:rPr>
              <a:t>auditorijas</a:t>
            </a:r>
            <a:endParaRPr lang="en-GB" sz="1600" dirty="0">
              <a:latin typeface="Zurich BT" panose="020B0603020202030204" pitchFamily="34" charset="0"/>
            </a:endParaRPr>
          </a:p>
          <a:p>
            <a:pPr marL="285750" indent="-285750">
              <a:lnSpc>
                <a:spcPct val="150000"/>
              </a:lnSpc>
              <a:buSzPct val="120000"/>
              <a:buFont typeface="Arial" charset="0"/>
              <a:buChar char="•"/>
            </a:pPr>
            <a:r>
              <a:rPr lang="lv-LV" sz="1600" dirty="0">
                <a:latin typeface="Zurich BT" panose="020B0603020202030204" pitchFamily="34" charset="0"/>
              </a:rPr>
              <a:t>Idejas vai ziņojuma atkārtošana</a:t>
            </a:r>
          </a:p>
          <a:p>
            <a:pPr>
              <a:lnSpc>
                <a:spcPct val="150000"/>
              </a:lnSpc>
            </a:pPr>
            <a:endParaRPr lang="sv-SE" sz="1600" dirty="0">
              <a:solidFill>
                <a:srgbClr val="FFFFFF"/>
              </a:solidFill>
              <a:latin typeface="Zurich BT" panose="020B0603020202030204" pitchFamily="34" charset="0"/>
              <a:cs typeface="Calibri"/>
            </a:endParaRPr>
          </a:p>
          <a:p>
            <a:pPr>
              <a:lnSpc>
                <a:spcPct val="150000"/>
              </a:lnSpc>
            </a:pPr>
            <a:r>
              <a:rPr lang="lv-LV" sz="1600" i="1" dirty="0">
                <a:latin typeface="Zurich BT" panose="020B0603020202030204" pitchFamily="34" charset="0"/>
              </a:rPr>
              <a:t>Lielāko daļu šo paņēmienu var kombinēt, it īpaši filmās. </a:t>
            </a:r>
          </a:p>
        </p:txBody>
      </p:sp>
      <p:sp>
        <p:nvSpPr>
          <p:cNvPr id="3" name="Rektangel 2"/>
          <p:cNvSpPr/>
          <p:nvPr/>
        </p:nvSpPr>
        <p:spPr>
          <a:xfrm>
            <a:off x="445885" y="624906"/>
            <a:ext cx="9726815" cy="523220"/>
          </a:xfrm>
          <a:prstGeom prst="rect">
            <a:avLst/>
          </a:prstGeom>
        </p:spPr>
        <p:txBody>
          <a:bodyPr wrap="square">
            <a:spAutoFit/>
          </a:bodyPr>
          <a:lstStyle/>
          <a:p>
            <a:r>
              <a:rPr lang="lv-LV" sz="2800" dirty="0">
                <a:latin typeface="Zurich BT" panose="020B0603020202030204" pitchFamily="34" charset="0"/>
              </a:rPr>
              <a:t>Pieci </a:t>
            </a:r>
            <a:r>
              <a:rPr lang="lv-LV" sz="2800" b="1" dirty="0">
                <a:latin typeface="Zurich BT" panose="020B0603020202030204" pitchFamily="34" charset="0"/>
              </a:rPr>
              <a:t>propagandā</a:t>
            </a:r>
            <a:r>
              <a:rPr lang="lv-LV" sz="2800" dirty="0">
                <a:latin typeface="Zurich BT" panose="020B0603020202030204" pitchFamily="34" charset="0"/>
              </a:rPr>
              <a:t> plaši izmantoti paņēmieni:</a:t>
            </a:r>
          </a:p>
        </p:txBody>
      </p:sp>
    </p:spTree>
    <p:extLst>
      <p:ext uri="{BB962C8B-B14F-4D97-AF65-F5344CB8AC3E}">
        <p14:creationId xmlns:p14="http://schemas.microsoft.com/office/powerpoint/2010/main" val="2299859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13512" y="2328793"/>
            <a:ext cx="7441388" cy="1815882"/>
          </a:xfrm>
          <a:prstGeom prst="rect">
            <a:avLst/>
          </a:prstGeom>
        </p:spPr>
        <p:txBody>
          <a:bodyPr wrap="square">
            <a:spAutoFit/>
          </a:bodyPr>
          <a:lstStyle/>
          <a:p>
            <a:pPr marL="742950" lvl="1" indent="-285750">
              <a:buSzPct val="120000"/>
              <a:buFont typeface="Arial" charset="0"/>
              <a:buChar char="•"/>
            </a:pPr>
            <a:r>
              <a:rPr lang="en-GB" sz="1600" dirty="0" err="1">
                <a:latin typeface="Zurich BT" panose="020B0603020202030204" pitchFamily="34" charset="0"/>
              </a:rPr>
              <a:t>Internetā</a:t>
            </a:r>
            <a:r>
              <a:rPr lang="en-GB" sz="1600" dirty="0">
                <a:latin typeface="Zurich BT" panose="020B0603020202030204" pitchFamily="34" charset="0"/>
              </a:rPr>
              <a:t> </a:t>
            </a:r>
            <a:r>
              <a:rPr lang="en-GB" sz="1600" dirty="0" err="1">
                <a:latin typeface="Zurich BT" panose="020B0603020202030204" pitchFamily="34" charset="0"/>
              </a:rPr>
              <a:t>tiek</a:t>
            </a:r>
            <a:r>
              <a:rPr lang="en-GB" sz="1600" dirty="0">
                <a:latin typeface="Zurich BT" panose="020B0603020202030204" pitchFamily="34" charset="0"/>
              </a:rPr>
              <a:t> </a:t>
            </a:r>
            <a:r>
              <a:rPr lang="en-GB" sz="1600" dirty="0" err="1">
                <a:latin typeface="Zurich BT" panose="020B0603020202030204" pitchFamily="34" charset="0"/>
              </a:rPr>
              <a:t>izplatīti</a:t>
            </a:r>
            <a:r>
              <a:rPr lang="en-GB" sz="1600" dirty="0">
                <a:latin typeface="Zurich BT" panose="020B0603020202030204" pitchFamily="34" charset="0"/>
              </a:rPr>
              <a:t> </a:t>
            </a:r>
            <a:r>
              <a:rPr lang="en-GB" sz="1600" dirty="0" err="1">
                <a:latin typeface="Zurich BT" panose="020B0603020202030204" pitchFamily="34" charset="0"/>
              </a:rPr>
              <a:t>daudzi</a:t>
            </a:r>
            <a:r>
              <a:rPr lang="en-GB" sz="1600" dirty="0">
                <a:latin typeface="Zurich BT" panose="020B0603020202030204" pitchFamily="34" charset="0"/>
              </a:rPr>
              <a:t> </a:t>
            </a:r>
            <a:r>
              <a:rPr lang="en-GB" sz="1600" dirty="0" err="1">
                <a:latin typeface="Zurich BT" panose="020B0603020202030204" pitchFamily="34" charset="0"/>
              </a:rPr>
              <a:t>attēli</a:t>
            </a:r>
            <a:r>
              <a:rPr lang="en-GB" sz="1600" dirty="0">
                <a:latin typeface="Zurich BT" panose="020B0603020202030204" pitchFamily="34" charset="0"/>
              </a:rPr>
              <a:t> un </a:t>
            </a:r>
            <a:r>
              <a:rPr lang="en-GB" sz="1600" dirty="0" err="1">
                <a:latin typeface="Zurich BT" panose="020B0603020202030204" pitchFamily="34" charset="0"/>
              </a:rPr>
              <a:t>filmas</a:t>
            </a:r>
            <a:r>
              <a:rPr lang="en-GB" sz="1600" dirty="0">
                <a:latin typeface="Zurich BT" panose="020B0603020202030204" pitchFamily="34" charset="0"/>
              </a:rPr>
              <a:t>, </a:t>
            </a:r>
            <a:r>
              <a:rPr lang="lv-LV" sz="1600" dirty="0" smtClean="0">
                <a:latin typeface="Zurich BT" panose="020B0603020202030204" pitchFamily="34" charset="0"/>
              </a:rPr>
              <a:t>kuriem</a:t>
            </a:r>
            <a:r>
              <a:rPr lang="en-GB" sz="1600" dirty="0" smtClean="0">
                <a:latin typeface="Zurich BT" panose="020B0603020202030204" pitchFamily="34" charset="0"/>
              </a:rPr>
              <a:t> </a:t>
            </a:r>
            <a:r>
              <a:rPr lang="en-GB" sz="1600" dirty="0" err="1">
                <a:latin typeface="Zurich BT" panose="020B0603020202030204" pitchFamily="34" charset="0"/>
              </a:rPr>
              <a:t>ir</a:t>
            </a:r>
            <a:r>
              <a:rPr lang="en-GB" sz="1600" dirty="0">
                <a:latin typeface="Zurich BT" panose="020B0603020202030204" pitchFamily="34" charset="0"/>
              </a:rPr>
              <a:t> </a:t>
            </a:r>
            <a:r>
              <a:rPr lang="en-GB" sz="1600" dirty="0" err="1">
                <a:latin typeface="Zurich BT" panose="020B0603020202030204" pitchFamily="34" charset="0"/>
              </a:rPr>
              <a:t>neskaidri</a:t>
            </a:r>
            <a:r>
              <a:rPr lang="en-GB" sz="1600" dirty="0">
                <a:latin typeface="Zurich BT" panose="020B0603020202030204" pitchFamily="34" charset="0"/>
              </a:rPr>
              <a:t> </a:t>
            </a:r>
            <a:r>
              <a:rPr lang="en-GB" sz="1600" dirty="0" err="1">
                <a:latin typeface="Zurich BT" panose="020B0603020202030204" pitchFamily="34" charset="0"/>
              </a:rPr>
              <a:t>sūtītāji</a:t>
            </a:r>
            <a:r>
              <a:rPr lang="en-GB" sz="1600" dirty="0">
                <a:latin typeface="Zurich BT" panose="020B0603020202030204" pitchFamily="34" charset="0"/>
              </a:rPr>
              <a:t> un </a:t>
            </a:r>
            <a:r>
              <a:rPr lang="en-GB" sz="1600" dirty="0" err="1" smtClean="0">
                <a:latin typeface="Zurich BT" panose="020B0603020202030204" pitchFamily="34" charset="0"/>
              </a:rPr>
              <a:t>apšaubāmi</a:t>
            </a:r>
            <a:r>
              <a:rPr lang="en-GB" sz="1600" dirty="0" smtClean="0">
                <a:latin typeface="Zurich BT" panose="020B0603020202030204" pitchFamily="34" charset="0"/>
              </a:rPr>
              <a:t> </a:t>
            </a:r>
            <a:r>
              <a:rPr lang="en-GB" sz="1600" dirty="0" err="1">
                <a:latin typeface="Zurich BT" panose="020B0603020202030204" pitchFamily="34" charset="0"/>
              </a:rPr>
              <a:t>vēstījumi</a:t>
            </a:r>
            <a:r>
              <a:rPr lang="en-GB" sz="1600" dirty="0">
                <a:latin typeface="Zurich BT" panose="020B0603020202030204" pitchFamily="34" charset="0"/>
              </a:rPr>
              <a:t>. </a:t>
            </a:r>
            <a:r>
              <a:rPr lang="sv-SE" sz="1600" dirty="0">
                <a:solidFill>
                  <a:srgbClr val="FFFFFF"/>
                </a:solidFill>
                <a:latin typeface="Zurich BT" panose="020B0603020202030204" pitchFamily="34" charset="0"/>
              </a:rPr>
              <a:t/>
            </a:r>
            <a:br>
              <a:rPr lang="sv-SE" sz="1600" dirty="0">
                <a:solidFill>
                  <a:srgbClr val="FFFFFF"/>
                </a:solidFill>
                <a:latin typeface="Zurich BT" panose="020B0603020202030204" pitchFamily="34" charset="0"/>
              </a:rPr>
            </a:br>
            <a:endParaRPr lang="sv-SE" sz="1600" dirty="0">
              <a:solidFill>
                <a:srgbClr val="FFFFFF"/>
              </a:solidFill>
              <a:latin typeface="Zurich BT" panose="020B0603020202030204" pitchFamily="34" charset="0"/>
            </a:endParaRPr>
          </a:p>
          <a:p>
            <a:pPr marL="742950" lvl="1" indent="-285750">
              <a:buSzPct val="120000"/>
              <a:buFont typeface="Arial" charset="0"/>
              <a:buChar char="•"/>
            </a:pPr>
            <a:r>
              <a:rPr lang="lv-LV" sz="1600" dirty="0">
                <a:latin typeface="Zurich BT" panose="020B0603020202030204" pitchFamily="34" charset="0"/>
              </a:rPr>
              <a:t>Ja mēs apgūstam daļu no trikiem, kuri tiek izmantoti vēstījuma efektīvā sagatavošanā, kļūst vieglāk apšaubīt to, ko mēs </a:t>
            </a:r>
            <a:r>
              <a:rPr lang="lv-LV" sz="1600" dirty="0" smtClean="0">
                <a:latin typeface="Zurich BT" panose="020B0603020202030204" pitchFamily="34" charset="0"/>
              </a:rPr>
              <a:t>redzam.</a:t>
            </a:r>
            <a:r>
              <a:rPr lang="sv-SE" sz="1600" dirty="0">
                <a:solidFill>
                  <a:srgbClr val="FFFFFF"/>
                </a:solidFill>
                <a:latin typeface="Zurich BT" panose="020B0603020202030204" pitchFamily="34" charset="0"/>
              </a:rPr>
              <a:t/>
            </a:r>
            <a:br>
              <a:rPr lang="sv-SE" sz="1600" dirty="0">
                <a:solidFill>
                  <a:srgbClr val="FFFFFF"/>
                </a:solidFill>
                <a:latin typeface="Zurich BT" panose="020B0603020202030204" pitchFamily="34" charset="0"/>
              </a:rPr>
            </a:br>
            <a:endParaRPr lang="sv-SE" sz="1600" dirty="0">
              <a:solidFill>
                <a:srgbClr val="FFFFFF"/>
              </a:solidFill>
              <a:latin typeface="Zurich BT" panose="020B0603020202030204" pitchFamily="34" charset="0"/>
            </a:endParaRPr>
          </a:p>
          <a:p>
            <a:pPr marL="742950" lvl="1" indent="-285750">
              <a:buSzPct val="120000"/>
              <a:buFont typeface="Arial" charset="0"/>
              <a:buChar char="•"/>
            </a:pPr>
            <a:r>
              <a:rPr lang="lv-LV" sz="1600" dirty="0" smtClean="0">
                <a:latin typeface="Zurich BT" panose="020B0603020202030204" pitchFamily="34" charset="0"/>
              </a:rPr>
              <a:t>Apgūstot šos trikus</a:t>
            </a:r>
            <a:r>
              <a:rPr lang="lv-LV" sz="1600" dirty="0">
                <a:latin typeface="Zurich BT" panose="020B0603020202030204" pitchFamily="34" charset="0"/>
              </a:rPr>
              <a:t>, kļūst vieglāk </a:t>
            </a:r>
            <a:r>
              <a:rPr lang="lv-LV" sz="1600" dirty="0" smtClean="0">
                <a:latin typeface="Zurich BT" panose="020B0603020202030204" pitchFamily="34" charset="0"/>
              </a:rPr>
              <a:t>pašam interpretēt vēstījumu</a:t>
            </a:r>
            <a:r>
              <a:rPr lang="lv-LV" sz="1600" dirty="0">
                <a:latin typeface="Zurich BT" panose="020B0603020202030204" pitchFamily="34" charset="0"/>
              </a:rPr>
              <a:t>.</a:t>
            </a:r>
            <a:endParaRPr lang="sv-SE" sz="1600" dirty="0">
              <a:latin typeface="Zurich BT" panose="020B0603020202030204" pitchFamily="34" charset="0"/>
            </a:endParaRPr>
          </a:p>
        </p:txBody>
      </p:sp>
      <p:sp>
        <p:nvSpPr>
          <p:cNvPr id="3" name="Rektangel 2"/>
          <p:cNvSpPr/>
          <p:nvPr/>
        </p:nvSpPr>
        <p:spPr>
          <a:xfrm>
            <a:off x="445885" y="601386"/>
            <a:ext cx="7782703" cy="584775"/>
          </a:xfrm>
          <a:prstGeom prst="rect">
            <a:avLst/>
          </a:prstGeom>
        </p:spPr>
        <p:txBody>
          <a:bodyPr wrap="square">
            <a:spAutoFit/>
          </a:bodyPr>
          <a:lstStyle/>
          <a:p>
            <a:r>
              <a:rPr lang="lv-LV" sz="3200" dirty="0" smtClean="0">
                <a:solidFill>
                  <a:srgbClr val="FFFFFF"/>
                </a:solidFill>
                <a:latin typeface="Zurich BT" panose="020B0603020202030204" pitchFamily="34" charset="0"/>
              </a:rPr>
              <a:t>Kādēļ praktizēt attēlu interpretāciju</a:t>
            </a:r>
            <a:r>
              <a:rPr lang="sv-SE" sz="3200" dirty="0" smtClean="0">
                <a:solidFill>
                  <a:srgbClr val="FFFFFF"/>
                </a:solidFill>
                <a:latin typeface="Zurich BT" panose="020B0603020202030204" pitchFamily="34" charset="0"/>
              </a:rPr>
              <a:t>?</a:t>
            </a:r>
            <a:endParaRPr lang="sv-SE" sz="3200" dirty="0">
              <a:solidFill>
                <a:srgbClr val="FFFFFF"/>
              </a:solidFill>
              <a:latin typeface="Zurich BT" panose="020B0603020202030204" pitchFamily="34" charset="0"/>
            </a:endParaRPr>
          </a:p>
        </p:txBody>
      </p:sp>
      <p:sp>
        <p:nvSpPr>
          <p:cNvPr id="4" name="Rektangel 3"/>
          <p:cNvSpPr/>
          <p:nvPr/>
        </p:nvSpPr>
        <p:spPr>
          <a:xfrm>
            <a:off x="445884" y="1188174"/>
            <a:ext cx="8253616" cy="1015663"/>
          </a:xfrm>
          <a:prstGeom prst="rect">
            <a:avLst/>
          </a:prstGeom>
        </p:spPr>
        <p:txBody>
          <a:bodyPr wrap="square">
            <a:spAutoFit/>
          </a:bodyPr>
          <a:lstStyle/>
          <a:p>
            <a:r>
              <a:rPr lang="en-GB" sz="2000" dirty="0" err="1">
                <a:latin typeface="Zurich BT" panose="020B0603020202030204" pitchFamily="34" charset="0"/>
              </a:rPr>
              <a:t>Ik</a:t>
            </a:r>
            <a:r>
              <a:rPr lang="en-GB" sz="2000" dirty="0">
                <a:latin typeface="Zurich BT" panose="020B0603020202030204" pitchFamily="34" charset="0"/>
              </a:rPr>
              <a:t> </a:t>
            </a:r>
            <a:r>
              <a:rPr lang="en-GB" sz="2000" dirty="0" err="1">
                <a:latin typeface="Zurich BT" panose="020B0603020202030204" pitchFamily="34" charset="0"/>
              </a:rPr>
              <a:t>dienu</a:t>
            </a:r>
            <a:r>
              <a:rPr lang="en-GB" sz="2000" dirty="0">
                <a:latin typeface="Zurich BT" panose="020B0603020202030204" pitchFamily="34" charset="0"/>
              </a:rPr>
              <a:t> </a:t>
            </a:r>
            <a:r>
              <a:rPr lang="en-GB" sz="2000" dirty="0" err="1">
                <a:latin typeface="Zurich BT" panose="020B0603020202030204" pitchFamily="34" charset="0"/>
              </a:rPr>
              <a:t>mēs</a:t>
            </a:r>
            <a:r>
              <a:rPr lang="en-GB" sz="2000" dirty="0">
                <a:latin typeface="Zurich BT" panose="020B0603020202030204" pitchFamily="34" charset="0"/>
              </a:rPr>
              <a:t> </a:t>
            </a:r>
            <a:r>
              <a:rPr lang="en-GB" sz="2000" dirty="0" err="1">
                <a:latin typeface="Zurich BT" panose="020B0603020202030204" pitchFamily="34" charset="0"/>
              </a:rPr>
              <a:t>atšifrējam</a:t>
            </a:r>
            <a:r>
              <a:rPr lang="en-GB" sz="2000" dirty="0">
                <a:latin typeface="Zurich BT" panose="020B0603020202030204" pitchFamily="34" charset="0"/>
              </a:rPr>
              <a:t> un </a:t>
            </a:r>
            <a:r>
              <a:rPr lang="en-GB" sz="2000" dirty="0" err="1">
                <a:latin typeface="Zurich BT" panose="020B0603020202030204" pitchFamily="34" charset="0"/>
              </a:rPr>
              <a:t>interpretējam</a:t>
            </a:r>
            <a:r>
              <a:rPr lang="en-GB" sz="2000" dirty="0">
                <a:latin typeface="Zurich BT" panose="020B0603020202030204" pitchFamily="34" charset="0"/>
              </a:rPr>
              <a:t> </a:t>
            </a:r>
            <a:r>
              <a:rPr lang="en-GB" sz="2000" dirty="0" err="1">
                <a:latin typeface="Zurich BT" panose="020B0603020202030204" pitchFamily="34" charset="0"/>
              </a:rPr>
              <a:t>attēlus</a:t>
            </a:r>
            <a:r>
              <a:rPr lang="en-GB" sz="2000" dirty="0">
                <a:latin typeface="Zurich BT" panose="020B0603020202030204" pitchFamily="34" charset="0"/>
              </a:rPr>
              <a:t>. </a:t>
            </a:r>
            <a:r>
              <a:rPr lang="en-GB" sz="2000" dirty="0" err="1">
                <a:latin typeface="Zurich BT" panose="020B0603020202030204" pitchFamily="34" charset="0"/>
              </a:rPr>
              <a:t>Ja</a:t>
            </a:r>
            <a:r>
              <a:rPr lang="en-GB" sz="2000" dirty="0">
                <a:latin typeface="Zurich BT" panose="020B0603020202030204" pitchFamily="34" charset="0"/>
              </a:rPr>
              <a:t> </a:t>
            </a:r>
            <a:r>
              <a:rPr lang="en-GB" sz="2000" dirty="0" err="1">
                <a:latin typeface="Zurich BT" panose="020B0603020202030204" pitchFamily="34" charset="0"/>
              </a:rPr>
              <a:t>mēs</a:t>
            </a:r>
            <a:r>
              <a:rPr lang="en-GB" sz="2000" dirty="0">
                <a:latin typeface="Zurich BT" panose="020B0603020202030204" pitchFamily="34" charset="0"/>
              </a:rPr>
              <a:t> </a:t>
            </a:r>
            <a:r>
              <a:rPr lang="en-GB" sz="2000" dirty="0" err="1">
                <a:latin typeface="Zurich BT" panose="020B0603020202030204" pitchFamily="34" charset="0"/>
              </a:rPr>
              <a:t>praktizējamies</a:t>
            </a:r>
            <a:r>
              <a:rPr lang="en-GB" sz="2000" dirty="0">
                <a:latin typeface="Zurich BT" panose="020B0603020202030204" pitchFamily="34" charset="0"/>
              </a:rPr>
              <a:t> </a:t>
            </a:r>
            <a:r>
              <a:rPr lang="en-GB" sz="2000" dirty="0" err="1">
                <a:latin typeface="Zurich BT" panose="020B0603020202030204" pitchFamily="34" charset="0"/>
              </a:rPr>
              <a:t>attēlu</a:t>
            </a:r>
            <a:r>
              <a:rPr lang="en-GB" sz="2000" dirty="0">
                <a:latin typeface="Zurich BT" panose="020B0603020202030204" pitchFamily="34" charset="0"/>
              </a:rPr>
              <a:t> </a:t>
            </a:r>
            <a:r>
              <a:rPr lang="en-GB" sz="2000" dirty="0" err="1">
                <a:latin typeface="Zurich BT" panose="020B0603020202030204" pitchFamily="34" charset="0"/>
              </a:rPr>
              <a:t>interpretācijā</a:t>
            </a:r>
            <a:r>
              <a:rPr lang="en-GB" sz="2000" dirty="0">
                <a:latin typeface="Zurich BT" panose="020B0603020202030204" pitchFamily="34" charset="0"/>
              </a:rPr>
              <a:t>, </a:t>
            </a:r>
            <a:r>
              <a:rPr lang="en-GB" sz="2000" dirty="0" err="1">
                <a:latin typeface="Zurich BT" panose="020B0603020202030204" pitchFamily="34" charset="0"/>
              </a:rPr>
              <a:t>mēs</a:t>
            </a:r>
            <a:r>
              <a:rPr lang="en-GB" sz="2000" dirty="0">
                <a:latin typeface="Zurich BT" panose="020B0603020202030204" pitchFamily="34" charset="0"/>
              </a:rPr>
              <a:t> </a:t>
            </a:r>
            <a:r>
              <a:rPr lang="en-GB" sz="2000" dirty="0" err="1">
                <a:latin typeface="Zurich BT" panose="020B0603020202030204" pitchFamily="34" charset="0"/>
              </a:rPr>
              <a:t>stiprinām</a:t>
            </a:r>
            <a:r>
              <a:rPr lang="en-GB" sz="2000" dirty="0">
                <a:latin typeface="Zurich BT" panose="020B0603020202030204" pitchFamily="34" charset="0"/>
              </a:rPr>
              <a:t> </a:t>
            </a:r>
            <a:r>
              <a:rPr lang="en-GB" sz="2000" dirty="0" err="1">
                <a:latin typeface="Zurich BT" panose="020B0603020202030204" pitchFamily="34" charset="0"/>
              </a:rPr>
              <a:t>savas</a:t>
            </a:r>
            <a:r>
              <a:rPr lang="en-GB" sz="2000" dirty="0">
                <a:latin typeface="Zurich BT" panose="020B0603020202030204" pitchFamily="34" charset="0"/>
              </a:rPr>
              <a:t> </a:t>
            </a:r>
            <a:r>
              <a:rPr lang="en-GB" sz="2000" dirty="0" err="1">
                <a:latin typeface="Zurich BT" panose="020B0603020202030204" pitchFamily="34" charset="0"/>
              </a:rPr>
              <a:t>spējas</a:t>
            </a:r>
            <a:r>
              <a:rPr lang="en-GB" sz="2000" dirty="0">
                <a:latin typeface="Zurich BT" panose="020B0603020202030204" pitchFamily="34" charset="0"/>
              </a:rPr>
              <a:t> </a:t>
            </a:r>
            <a:r>
              <a:rPr lang="en-GB" sz="2000" dirty="0" err="1">
                <a:latin typeface="Zurich BT" panose="020B0603020202030204" pitchFamily="34" charset="0"/>
              </a:rPr>
              <a:t>izvērtēt</a:t>
            </a:r>
            <a:r>
              <a:rPr lang="en-GB" sz="2000" dirty="0">
                <a:latin typeface="Zurich BT" panose="020B0603020202030204" pitchFamily="34" charset="0"/>
              </a:rPr>
              <a:t> un </a:t>
            </a:r>
            <a:r>
              <a:rPr lang="en-GB" sz="2000" dirty="0" err="1">
                <a:latin typeface="Zurich BT" panose="020B0603020202030204" pitchFamily="34" charset="0"/>
              </a:rPr>
              <a:t>atšifrēt</a:t>
            </a:r>
            <a:r>
              <a:rPr lang="en-GB" sz="2000" dirty="0">
                <a:latin typeface="Zurich BT" panose="020B0603020202030204" pitchFamily="34" charset="0"/>
              </a:rPr>
              <a:t> </a:t>
            </a:r>
            <a:r>
              <a:rPr lang="en-GB" sz="2000" dirty="0" err="1">
                <a:latin typeface="Zurich BT" panose="020B0603020202030204" pitchFamily="34" charset="0"/>
              </a:rPr>
              <a:t>redzēto</a:t>
            </a:r>
            <a:r>
              <a:rPr lang="en-GB" sz="2000" dirty="0">
                <a:latin typeface="Zurich BT" panose="020B0603020202030204" pitchFamily="34" charset="0"/>
              </a:rPr>
              <a:t>. </a:t>
            </a:r>
          </a:p>
        </p:txBody>
      </p:sp>
      <p:pic>
        <p:nvPicPr>
          <p:cNvPr id="5" name="Bildobjekt 4" descr="phoneinhand.eps"/>
          <p:cNvPicPr>
            <a:picLocks noChangeAspect="1"/>
          </p:cNvPicPr>
          <p:nvPr/>
        </p:nvPicPr>
        <p:blipFill>
          <a:blip r:embed="rId3">
            <a:extLst>
              <a:ext uri="{28A0092B-C50C-407E-A947-70E740481C1C}">
                <a14:useLocalDpi xmlns:a14="http://schemas.microsoft.com/office/drawing/2010/main"/>
              </a:ext>
            </a:extLst>
          </a:blip>
          <a:stretch>
            <a:fillRect/>
          </a:stretch>
        </p:blipFill>
        <p:spPr>
          <a:xfrm rot="845968">
            <a:off x="7415000" y="2299702"/>
            <a:ext cx="1509210" cy="2480415"/>
          </a:xfrm>
          <a:prstGeom prst="rect">
            <a:avLst/>
          </a:prstGeom>
        </p:spPr>
      </p:pic>
      <p:pic>
        <p:nvPicPr>
          <p:cNvPr id="10" name="Bildobjekt 9" descr="Emoji Objects-1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790923">
            <a:off x="7936029" y="2895782"/>
            <a:ext cx="585119" cy="585119"/>
          </a:xfrm>
          <a:prstGeom prst="rect">
            <a:avLst/>
          </a:prstGeom>
        </p:spPr>
      </p:pic>
    </p:spTree>
    <p:extLst>
      <p:ext uri="{BB962C8B-B14F-4D97-AF65-F5344CB8AC3E}">
        <p14:creationId xmlns:p14="http://schemas.microsoft.com/office/powerpoint/2010/main" val="250622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065" y="-53788"/>
            <a:ext cx="9191065" cy="5197288"/>
          </a:xfrm>
          <a:prstGeom prst="rect">
            <a:avLst/>
          </a:prstGeom>
          <a:solidFill>
            <a:srgbClr val="FFD70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ktangel 2"/>
          <p:cNvSpPr/>
          <p:nvPr/>
        </p:nvSpPr>
        <p:spPr>
          <a:xfrm>
            <a:off x="-47065" y="1127545"/>
            <a:ext cx="9191065" cy="2834622"/>
          </a:xfrm>
          <a:prstGeom prst="rect">
            <a:avLst/>
          </a:prstGeom>
        </p:spPr>
        <p:txBody>
          <a:bodyPr wrap="square">
            <a:spAutoFit/>
          </a:bodyPr>
          <a:lstStyle/>
          <a:p>
            <a:pPr algn="ctr">
              <a:lnSpc>
                <a:spcPct val="90000"/>
              </a:lnSpc>
            </a:pPr>
            <a:r>
              <a:rPr lang="lv-LV" sz="6600" b="1" spc="300" dirty="0" smtClean="0">
                <a:solidFill>
                  <a:schemeClr val="bg1"/>
                </a:solidFill>
                <a:latin typeface="Zurich BT" panose="020B0603020202030204" pitchFamily="34" charset="0"/>
              </a:rPr>
              <a:t>VĒRŠANĀS</a:t>
            </a:r>
          </a:p>
          <a:p>
            <a:pPr algn="ctr">
              <a:lnSpc>
                <a:spcPct val="90000"/>
              </a:lnSpc>
            </a:pPr>
            <a:r>
              <a:rPr lang="lv-LV" sz="6600" b="1" spc="300" dirty="0" smtClean="0">
                <a:solidFill>
                  <a:schemeClr val="bg1"/>
                </a:solidFill>
                <a:latin typeface="Zurich BT" panose="020B0603020202030204" pitchFamily="34" charset="0"/>
              </a:rPr>
              <a:t>PIE</a:t>
            </a:r>
          </a:p>
          <a:p>
            <a:pPr algn="ctr">
              <a:lnSpc>
                <a:spcPct val="90000"/>
              </a:lnSpc>
            </a:pPr>
            <a:r>
              <a:rPr lang="lv-LV" sz="6600" b="1" spc="300" dirty="0" smtClean="0">
                <a:solidFill>
                  <a:schemeClr val="bg1"/>
                </a:solidFill>
                <a:latin typeface="Zurich BT" panose="020B0603020202030204" pitchFamily="34" charset="0"/>
              </a:rPr>
              <a:t>EMOCIJĀM</a:t>
            </a:r>
            <a:endParaRPr lang="sv-SE" sz="6600" b="1" spc="300" dirty="0">
              <a:solidFill>
                <a:schemeClr val="bg1"/>
              </a:solidFill>
              <a:latin typeface="Zurich BT" panose="020B0603020202030204" pitchFamily="34" charset="0"/>
            </a:endParaRPr>
          </a:p>
        </p:txBody>
      </p:sp>
      <p:cxnSp>
        <p:nvCxnSpPr>
          <p:cNvPr id="8" name="Straight Connector 7"/>
          <p:cNvCxnSpPr/>
          <p:nvPr/>
        </p:nvCxnSpPr>
        <p:spPr>
          <a:xfrm>
            <a:off x="2457450" y="2006975"/>
            <a:ext cx="420052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2191871" y="3805518"/>
            <a:ext cx="4713194" cy="2"/>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3800475" y="2918016"/>
            <a:ext cx="1414463" cy="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6059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Obama.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7048" y="593338"/>
            <a:ext cx="5540600" cy="4028016"/>
          </a:xfrm>
          <a:prstGeom prst="rect">
            <a:avLst/>
          </a:prstGeom>
          <a:ln>
            <a:noFill/>
          </a:ln>
          <a:effectLst>
            <a:outerShdw blurRad="292100" dist="139700" dir="2700000" algn="tl" rotWithShape="0">
              <a:srgbClr val="333333">
                <a:alpha val="65000"/>
              </a:srgbClr>
            </a:outerShdw>
          </a:effectLst>
        </p:spPr>
      </p:pic>
      <p:sp>
        <p:nvSpPr>
          <p:cNvPr id="3" name="Rektangel 2"/>
          <p:cNvSpPr/>
          <p:nvPr/>
        </p:nvSpPr>
        <p:spPr>
          <a:xfrm>
            <a:off x="1695447" y="4577190"/>
            <a:ext cx="5540601" cy="221599"/>
          </a:xfrm>
          <a:prstGeom prst="rect">
            <a:avLst/>
          </a:prstGeom>
        </p:spPr>
        <p:txBody>
          <a:bodyPr wrap="square">
            <a:spAutoFit/>
          </a:bodyPr>
          <a:lstStyle/>
          <a:p>
            <a:pPr>
              <a:lnSpc>
                <a:spcPct val="120000"/>
              </a:lnSpc>
            </a:pPr>
            <a:r>
              <a:rPr lang="lv-LV" sz="700" i="1" dirty="0" smtClean="0">
                <a:latin typeface="Zurich BT" panose="020B0603020202030204" pitchFamily="34" charset="0"/>
              </a:rPr>
              <a:t>Foto</a:t>
            </a:r>
            <a:r>
              <a:rPr lang="sv-SE" sz="700" i="1" dirty="0" smtClean="0">
                <a:latin typeface="Zurich BT" panose="020B0603020202030204" pitchFamily="34" charset="0"/>
              </a:rPr>
              <a:t>: </a:t>
            </a:r>
            <a:r>
              <a:rPr lang="sv-SE" sz="700" i="1" dirty="0">
                <a:latin typeface="Zurich BT" panose="020B0603020202030204" pitchFamily="34" charset="0"/>
              </a:rPr>
              <a:t>Shutterstock</a:t>
            </a:r>
            <a:endParaRPr lang="sv-SE" sz="700" dirty="0">
              <a:solidFill>
                <a:srgbClr val="FFFFFF"/>
              </a:solidFill>
              <a:latin typeface="Zurich BT" panose="020B0603020202030204" pitchFamily="34" charset="0"/>
            </a:endParaRPr>
          </a:p>
        </p:txBody>
      </p:sp>
    </p:spTree>
    <p:extLst>
      <p:ext uri="{BB962C8B-B14F-4D97-AF65-F5344CB8AC3E}">
        <p14:creationId xmlns:p14="http://schemas.microsoft.com/office/powerpoint/2010/main" val="3207961369"/>
      </p:ext>
    </p:extLst>
  </p:cSld>
  <p:clrMapOvr>
    <a:masterClrMapping/>
  </p:clrMapOvr>
</p:sld>
</file>

<file path=ppt/theme/theme1.xml><?xml version="1.0" encoding="utf-8"?>
<a:theme xmlns:a="http://schemas.openxmlformats.org/drawingml/2006/main" name="Office Theme">
  <a:themeElements>
    <a:clrScheme name="Grå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purl.org/dc/terms/"/>
    <ds:schemaRef ds:uri="http://purl.org/dc/dcmitype/"/>
    <ds:schemaRef ds:uri="http://schemas.microsoft.com/office/infopath/2007/PartnerControls"/>
    <ds:schemaRef ds:uri="http://schemas.microsoft.com/sharepoint/v3/fields"/>
    <ds:schemaRef ds:uri="http://www.w3.org/XML/1998/namespac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2994</TotalTime>
  <Words>1749</Words>
  <Application>Microsoft Office PowerPoint</Application>
  <PresentationFormat>On-screen Show (16:9)</PresentationFormat>
  <Paragraphs>169</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vt:lpstr>
      <vt:lpstr>Calibri</vt:lpstr>
      <vt:lpstr>TitilliumText22L Regular</vt:lpstr>
      <vt:lpstr>Wingdings</vt:lpstr>
      <vt:lpstr>Zurich BT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Konsten att övertyga - elever</dc:title>
  <dc:creator>Diana;Statens medieråd;Elisabeth Jonsved;Elin Jönsson</dc:creator>
  <cp:keywords>Propaganda</cp:keywords>
  <cp:lastModifiedBy>Beāte Lielmane</cp:lastModifiedBy>
  <cp:revision>240</cp:revision>
  <cp:lastPrinted>2017-10-12T12:42:38Z</cp:lastPrinted>
  <dcterms:created xsi:type="dcterms:W3CDTF">2010-04-12T23:12:02Z</dcterms:created>
  <dcterms:modified xsi:type="dcterms:W3CDTF">2020-02-18T11:04:57Z</dcterms:modified>
  <cp:category>Nohate</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