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1" r:id="rId5"/>
  </p:sldMasterIdLst>
  <p:notesMasterIdLst>
    <p:notesMasterId r:id="rId29"/>
  </p:notesMasterIdLst>
  <p:handoutMasterIdLst>
    <p:handoutMasterId r:id="rId30"/>
  </p:handoutMasterIdLst>
  <p:sldIdLst>
    <p:sldId id="257" r:id="rId6"/>
    <p:sldId id="409" r:id="rId7"/>
    <p:sldId id="411" r:id="rId8"/>
    <p:sldId id="353" r:id="rId9"/>
    <p:sldId id="335" r:id="rId10"/>
    <p:sldId id="354" r:id="rId11"/>
    <p:sldId id="348" r:id="rId12"/>
    <p:sldId id="351" r:id="rId13"/>
    <p:sldId id="352" r:id="rId14"/>
    <p:sldId id="365" r:id="rId15"/>
    <p:sldId id="349" r:id="rId16"/>
    <p:sldId id="337" r:id="rId17"/>
    <p:sldId id="356" r:id="rId18"/>
    <p:sldId id="338" r:id="rId19"/>
    <p:sldId id="339" r:id="rId20"/>
    <p:sldId id="368" r:id="rId21"/>
    <p:sldId id="340" r:id="rId22"/>
    <p:sldId id="341" r:id="rId23"/>
    <p:sldId id="344" r:id="rId24"/>
    <p:sldId id="357" r:id="rId25"/>
    <p:sldId id="366" r:id="rId26"/>
    <p:sldId id="364" r:id="rId27"/>
    <p:sldId id="363" r:id="rId28"/>
  </p:sldIdLst>
  <p:sldSz cx="12192000" cy="6858000"/>
  <p:notesSz cx="6889750" cy="10021888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8" orient="horz" pos="822" userDrawn="1">
          <p15:clr>
            <a:srgbClr val="A4A3A4"/>
          </p15:clr>
        </p15:guide>
        <p15:guide id="9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A535F57-E9EA-34CA-8ABD-EC4906356070}" name="Santa Logina" initials="SL" userId="S::santa.logina@valoda.lv::6e50987a-0470-41d1-8b98-a140696e12f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DED"/>
    <a:srgbClr val="DA1B5C"/>
    <a:srgbClr val="3A3D3D"/>
    <a:srgbClr val="BFBEBE"/>
    <a:srgbClr val="E8E8E8"/>
    <a:srgbClr val="F7F7F7"/>
    <a:srgbClr val="01A59D"/>
    <a:srgbClr val="E7EFF0"/>
    <a:srgbClr val="405C60"/>
    <a:srgbClr val="D609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342" autoAdjust="0"/>
  </p:normalViewPr>
  <p:slideViewPr>
    <p:cSldViewPr snapToGrid="0">
      <p:cViewPr varScale="1">
        <p:scale>
          <a:sx n="60" d="100"/>
          <a:sy n="60" d="100"/>
        </p:scale>
        <p:origin x="1116" y="72"/>
      </p:cViewPr>
      <p:guideLst>
        <p:guide orient="horz" pos="82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9A9A29-2C8B-6772-83FD-326625BC77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AEB294-E95A-F64E-8266-5E15289C70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C355DEEA-02FE-0C4B-A87C-F1BBB8CB3540}" type="datetimeFigureOut">
              <a:rPr lang="x-none" smtClean="0"/>
              <a:t>28.01.2026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C17753-D6FE-606A-E6F5-D415D2F7FE1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03EE8-7539-0BBB-2B5B-A974380ACC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411BE78B-18FF-1E4C-B51F-DC453B574C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5104516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57" userDrawn="1">
          <p15:clr>
            <a:srgbClr val="F26B43"/>
          </p15:clr>
        </p15:guide>
        <p15:guide id="2" pos="217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594F0826-E387-DB47-A32B-7DCE69332BAC}" type="datetimeFigureOut">
              <a:rPr lang="x-none" smtClean="0"/>
              <a:t>28.01.2026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40DB83AE-F77A-9948-84E0-D0CA230FC6F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79450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338">
              <a:defRPr/>
            </a:pPr>
            <a:fld id="{FBCAD5BD-FE6A-E348-A3C7-C1696203C550}" type="slidenum">
              <a:rPr lang="it-IT">
                <a:solidFill>
                  <a:prstClr val="black"/>
                </a:solidFill>
                <a:latin typeface="Aptos" panose="02110004020202020204"/>
              </a:rPr>
              <a:pPr defTabSz="966338">
                <a:defRPr/>
              </a:pPr>
              <a:t>1</a:t>
            </a:fld>
            <a:endParaRPr lang="it-IT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19438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Bieži vien Norvēģijas izglītības ministri amatā noturas no pāris mēnešiem līdz dažiem gadiem. Daudzi šo amatu ieņem aptuveni divus līdz četrus gadus.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B83AE-F77A-9948-84E0-D0CA230FC6F7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3643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B83AE-F77A-9948-84E0-D0CA230FC6F7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12014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B7C1C-90A5-7754-59B3-717D53A95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87E349-090C-E302-6C9A-26A1D146CC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D9D3A3-92EB-13F1-95D1-998A3AD036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B9D455-38C5-BCF1-3EA3-3E1D5E4C5F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B83AE-F77A-9948-84E0-D0CA230FC6F7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0628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B83AE-F77A-9948-84E0-D0CA230FC6F7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2282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B83AE-F77A-9948-84E0-D0CA230FC6F7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49077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Finansējums ir politisks jautājums.</a:t>
            </a:r>
            <a:endParaRPr lang="en-US" dirty="0"/>
          </a:p>
          <a:p>
            <a:r>
              <a:rPr lang="lv-LV" dirty="0"/>
              <a:t>Bērni un jaunieši, kas neapmeklē skolu, ir sistēma.</a:t>
            </a:r>
            <a:endParaRPr lang="en-US" dirty="0"/>
          </a:p>
          <a:p>
            <a:r>
              <a:rPr lang="lv-LV" dirty="0"/>
              <a:t>Mācīšanās notiek skolas līmenī.</a:t>
            </a:r>
            <a:endParaRPr lang="en-US" dirty="0"/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B83AE-F77A-9948-84E0-D0CA230FC6F7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44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B83AE-F77A-9948-84E0-D0CA230FC6F7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0031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B83AE-F77A-9948-84E0-D0CA230FC6F7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32217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B83AE-F77A-9948-84E0-D0CA230FC6F7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80502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B83AE-F77A-9948-84E0-D0CA230FC6F7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23948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95587-EF82-D5A3-8E3B-97B67FF4A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97A7B6-4D8C-8CBB-8AFC-9C4ECCC6C6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E24E90-A33B-5B7C-F56E-48AD25A638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A7909C-3D1D-294F-0024-280F04DB01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B83AE-F77A-9948-84E0-D0CA230FC6F7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3103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0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B9C1256-3CFD-F75B-5D13-D8E86EB4E3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EBE9447-AD48-48FC-0E69-61448B8765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6" t="55" b="55"/>
          <a:stretch/>
        </p:blipFill>
        <p:spPr>
          <a:xfrm>
            <a:off x="-3" y="0"/>
            <a:ext cx="5749294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9A47AF1-DC21-128B-CA0D-114ECD2FC6F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DA4A2D02-B551-4BC2-7447-7ACAD93DFF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16200000">
            <a:off x="9610908" y="3787824"/>
            <a:ext cx="4432146" cy="160179"/>
          </a:xfrm>
        </p:spPr>
        <p:txBody>
          <a:bodyPr anchor="ctr">
            <a:noAutofit/>
          </a:bodyPr>
          <a:lstStyle>
            <a:lvl1pPr>
              <a:defRPr sz="1050" b="0" i="1">
                <a:solidFill>
                  <a:srgbClr val="3A3D3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7017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4110" userDrawn="1">
          <p15:clr>
            <a:srgbClr val="FBAE40"/>
          </p15:clr>
        </p15:guide>
        <p15:guide id="4" orient="horz" pos="187" userDrawn="1">
          <p15:clr>
            <a:srgbClr val="FBAE40"/>
          </p15:clr>
        </p15:guide>
        <p15:guide id="5" pos="189" userDrawn="1">
          <p15:clr>
            <a:srgbClr val="FBAE40"/>
          </p15:clr>
        </p15:guide>
        <p15:guide id="6" pos="7469" userDrawn="1">
          <p15:clr>
            <a:srgbClr val="FBAE40"/>
          </p15:clr>
        </p15:guide>
        <p15:guide id="7" pos="363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DG4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hild in a red shirt&#10;&#10;Description automatically generated">
            <a:extLst>
              <a:ext uri="{FF2B5EF4-FFF2-40B4-BE49-F238E27FC236}">
                <a16:creationId xmlns:a16="http://schemas.microsoft.com/office/drawing/2014/main" id="{90FCEE81-9C13-0A41-6B10-EC38486CA2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46BF628-F1A3-510B-7AD0-C56909D357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4715AB3-EA7F-CE94-6408-19BE4969132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99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110">
          <p15:clr>
            <a:srgbClr val="FBAE40"/>
          </p15:clr>
        </p15:guide>
        <p15:guide id="4" orient="horz" pos="187">
          <p15:clr>
            <a:srgbClr val="FBAE40"/>
          </p15:clr>
        </p15:guide>
        <p15:guide id="5" pos="189">
          <p15:clr>
            <a:srgbClr val="FBAE40"/>
          </p15:clr>
        </p15:guide>
        <p15:guide id="6" pos="746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3CE94D5-5B06-CF43-F4E7-5D4B45FE82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EBE9447-AD48-48FC-0E69-61448B8765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" b="55"/>
          <a:stretch/>
        </p:blipFill>
        <p:spPr>
          <a:xfrm>
            <a:off x="1" y="0"/>
            <a:ext cx="5772150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6C995A9-FF44-DE7A-F4C9-7DA53556C41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23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110">
          <p15:clr>
            <a:srgbClr val="FBAE40"/>
          </p15:clr>
        </p15:guide>
        <p15:guide id="4" orient="horz" pos="187">
          <p15:clr>
            <a:srgbClr val="FBAE40"/>
          </p15:clr>
        </p15:guide>
        <p15:guide id="5" pos="189">
          <p15:clr>
            <a:srgbClr val="FBAE40"/>
          </p15:clr>
        </p15:guide>
        <p15:guide id="6" pos="7469">
          <p15:clr>
            <a:srgbClr val="FBAE40"/>
          </p15:clr>
        </p15:guide>
        <p15:guide id="7" pos="363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4074C1AF-2C00-0C43-71A9-D53A5B6385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218856F-EE2D-852C-5E91-39AA10110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30" y="1234356"/>
            <a:ext cx="5749290" cy="1028700"/>
          </a:xfrm>
        </p:spPr>
        <p:txBody>
          <a:bodyPr anchor="t"/>
          <a:lstStyle>
            <a:lvl1pPr>
              <a:defRPr>
                <a:solidFill>
                  <a:srgbClr val="3A3D3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392EF98-1559-DE7A-1F44-295E8F4BBC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2130" y="2825834"/>
            <a:ext cx="5036820" cy="2835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9A2453D-1929-9468-03FF-DDE4EEF0E9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16200000">
            <a:off x="9499695" y="3194697"/>
            <a:ext cx="4432146" cy="160179"/>
          </a:xfrm>
        </p:spPr>
        <p:txBody>
          <a:bodyPr anchor="ctr">
            <a:noAutofit/>
          </a:bodyPr>
          <a:lstStyle>
            <a:lvl1pPr>
              <a:defRPr sz="1050" b="0" i="1">
                <a:solidFill>
                  <a:srgbClr val="3A3D3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25234DA-E4D6-C02E-3408-99AFB6708A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53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7469">
          <p15:clr>
            <a:srgbClr val="FBAE40"/>
          </p15:clr>
        </p15:guide>
        <p15:guide id="5" pos="3840">
          <p15:clr>
            <a:srgbClr val="FBAE40"/>
          </p15:clr>
        </p15:guide>
        <p15:guide id="6" pos="189">
          <p15:clr>
            <a:srgbClr val="FBAE40"/>
          </p15:clr>
        </p15:guide>
        <p15:guide id="7" orient="horz" pos="187">
          <p15:clr>
            <a:srgbClr val="FBAE40"/>
          </p15:clr>
        </p15:guide>
        <p15:guide id="9" orient="horz" pos="3997">
          <p15:clr>
            <a:srgbClr val="FBAE40"/>
          </p15:clr>
        </p15:guide>
        <p15:guide id="10" orient="horz" pos="4110">
          <p15:clr>
            <a:srgbClr val="FBAE40"/>
          </p15:clr>
        </p15:guide>
        <p15:guide id="12" orient="horz" pos="3566">
          <p15:clr>
            <a:srgbClr val="FBAE40"/>
          </p15:clr>
        </p15:guide>
        <p15:guide id="13" orient="horz" pos="3385">
          <p15:clr>
            <a:srgbClr val="FBAE40"/>
          </p15:clr>
        </p15:guide>
        <p15:guide id="14" orient="horz" pos="618">
          <p15:clr>
            <a:srgbClr val="FBAE40"/>
          </p15:clr>
        </p15:guide>
        <p15:guide id="16" pos="7401">
          <p15:clr>
            <a:srgbClr val="FBAE40"/>
          </p15:clr>
        </p15:guide>
        <p15:guide id="17" pos="2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4074C1AF-2C00-0C43-71A9-D53A5B6385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392EF98-1559-DE7A-1F44-295E8F4BBC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04560" y="2161803"/>
            <a:ext cx="5744528" cy="32118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E15DA9B-2F4C-CC72-2E92-31C29DE975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C935806-8BEE-94AD-3F97-B1166538F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29" y="1234356"/>
            <a:ext cx="11461881" cy="491574"/>
          </a:xfrm>
        </p:spPr>
        <p:txBody>
          <a:bodyPr anchor="t"/>
          <a:lstStyle>
            <a:lvl1pPr>
              <a:defRPr>
                <a:solidFill>
                  <a:srgbClr val="3A3D3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854635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7469">
          <p15:clr>
            <a:srgbClr val="FBAE40"/>
          </p15:clr>
        </p15:guide>
        <p15:guide id="5" pos="3840">
          <p15:clr>
            <a:srgbClr val="FBAE40"/>
          </p15:clr>
        </p15:guide>
        <p15:guide id="6" pos="189">
          <p15:clr>
            <a:srgbClr val="FBAE40"/>
          </p15:clr>
        </p15:guide>
        <p15:guide id="7" orient="horz" pos="187">
          <p15:clr>
            <a:srgbClr val="FBAE40"/>
          </p15:clr>
        </p15:guide>
        <p15:guide id="8" orient="horz" pos="618">
          <p15:clr>
            <a:srgbClr val="FBAE40"/>
          </p15:clr>
        </p15:guide>
        <p15:guide id="9" orient="horz" pos="3566">
          <p15:clr>
            <a:srgbClr val="FBAE40"/>
          </p15:clr>
        </p15:guide>
        <p15:guide id="10" orient="horz" pos="4110">
          <p15:clr>
            <a:srgbClr val="FBAE40"/>
          </p15:clr>
        </p15:guide>
        <p15:guide id="11" orient="horz" pos="3702">
          <p15:clr>
            <a:srgbClr val="FBAE40"/>
          </p15:clr>
        </p15:guide>
        <p15:guide id="12" orient="horz" pos="3974">
          <p15:clr>
            <a:srgbClr val="FBAE40"/>
          </p15:clr>
        </p15:guide>
        <p15:guide id="13" orient="horz" pos="3385">
          <p15:clr>
            <a:srgbClr val="FBAE40"/>
          </p15:clr>
        </p15:guide>
        <p15:guide id="14" pos="257">
          <p15:clr>
            <a:srgbClr val="FBAE40"/>
          </p15:clr>
        </p15:guide>
        <p15:guide id="15" pos="740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er logo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5CBE3D6C-037E-703F-B6C2-11865A5F34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218856F-EE2D-852C-5E91-39AA10110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34" y="1234356"/>
            <a:ext cx="5749290" cy="1028700"/>
          </a:xfrm>
        </p:spPr>
        <p:txBody>
          <a:bodyPr anchor="t"/>
          <a:lstStyle>
            <a:lvl1pPr>
              <a:defRPr>
                <a:solidFill>
                  <a:srgbClr val="3A3D3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4C13826-77BA-9B0C-5041-7766A059BB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68D4733D-E3B5-24F4-E066-0DBD043DE3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4381" t="33968" r="35461" b="32382"/>
          <a:stretch/>
        </p:blipFill>
        <p:spPr>
          <a:xfrm>
            <a:off x="344916" y="5214567"/>
            <a:ext cx="637027" cy="71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78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7469">
          <p15:clr>
            <a:srgbClr val="FBAE40"/>
          </p15:clr>
        </p15:guide>
        <p15:guide id="5" pos="3840">
          <p15:clr>
            <a:srgbClr val="FBAE40"/>
          </p15:clr>
        </p15:guide>
        <p15:guide id="6" pos="189">
          <p15:clr>
            <a:srgbClr val="FBAE40"/>
          </p15:clr>
        </p15:guide>
        <p15:guide id="7" orient="horz" pos="187">
          <p15:clr>
            <a:srgbClr val="FBAE40"/>
          </p15:clr>
        </p15:guide>
        <p15:guide id="8" orient="horz" pos="618">
          <p15:clr>
            <a:srgbClr val="FBAE40"/>
          </p15:clr>
        </p15:guide>
        <p15:guide id="9" orient="horz" pos="3974">
          <p15:clr>
            <a:srgbClr val="FBAE40"/>
          </p15:clr>
        </p15:guide>
        <p15:guide id="10" orient="horz" pos="4110">
          <p15:clr>
            <a:srgbClr val="FBAE40"/>
          </p15:clr>
        </p15:guide>
        <p15:guide id="11" orient="horz" pos="3702">
          <p15:clr>
            <a:srgbClr val="FBAE40"/>
          </p15:clr>
        </p15:guide>
        <p15:guide id="13" pos="5745">
          <p15:clr>
            <a:srgbClr val="FBAE40"/>
          </p15:clr>
        </p15:guide>
        <p15:guide id="14" orient="horz" pos="3566">
          <p15:clr>
            <a:srgbClr val="FBAE40"/>
          </p15:clr>
        </p15:guide>
        <p15:guide id="15" pos="257">
          <p15:clr>
            <a:srgbClr val="FBAE40"/>
          </p15:clr>
        </p15:guide>
        <p15:guide id="16" pos="740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1B2494AF-82D6-DE36-BDB3-788620761A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9A2453D-1929-9468-03FF-DDE4EEF0E9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018" y="5760387"/>
            <a:ext cx="5768130" cy="160179"/>
          </a:xfrm>
        </p:spPr>
        <p:txBody>
          <a:bodyPr anchor="ctr">
            <a:noAutofit/>
          </a:bodyPr>
          <a:lstStyle>
            <a:lvl1pPr>
              <a:defRPr sz="1050" b="0" i="1">
                <a:solidFill>
                  <a:srgbClr val="3A3D3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8A5512C-B478-1F25-8883-3B27B9EACD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3A3AD13-E03A-1D22-2E2D-BE6359B8B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33" y="1234356"/>
            <a:ext cx="5749290" cy="1028700"/>
          </a:xfrm>
        </p:spPr>
        <p:txBody>
          <a:bodyPr anchor="t"/>
          <a:lstStyle>
            <a:lvl1pPr>
              <a:defRPr>
                <a:solidFill>
                  <a:srgbClr val="3A3D3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182196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  <p15:guide id="2" pos="189">
          <p15:clr>
            <a:srgbClr val="FBAE40"/>
          </p15:clr>
        </p15:guide>
        <p15:guide id="3" pos="7401">
          <p15:clr>
            <a:srgbClr val="FBAE40"/>
          </p15:clr>
        </p15:guide>
        <p15:guide id="4" orient="horz" pos="187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3974">
          <p15:clr>
            <a:srgbClr val="FBAE40"/>
          </p15:clr>
        </p15:guide>
        <p15:guide id="7" orient="horz" pos="3566">
          <p15:clr>
            <a:srgbClr val="FBAE40"/>
          </p15:clr>
        </p15:guide>
        <p15:guide id="8" orient="horz" pos="3702">
          <p15:clr>
            <a:srgbClr val="FBAE40"/>
          </p15:clr>
        </p15:guide>
        <p15:guide id="9" orient="horz" pos="3802">
          <p15:clr>
            <a:srgbClr val="FBAE40"/>
          </p15:clr>
        </p15:guide>
        <p15:guide id="10" pos="257">
          <p15:clr>
            <a:srgbClr val="FBAE40"/>
          </p15:clr>
        </p15:guide>
        <p15:guide id="11" pos="7469">
          <p15:clr>
            <a:srgbClr val="FBAE40"/>
          </p15:clr>
        </p15:guide>
        <p15:guide id="12" orient="horz" pos="61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03783711-20C8-C097-F9AD-7138F90DD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29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  <p15:guide id="2" orient="horz" pos="3974">
          <p15:clr>
            <a:srgbClr val="FBAE40"/>
          </p15:clr>
        </p15:guide>
        <p15:guide id="3" pos="189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pos="257">
          <p15:clr>
            <a:srgbClr val="FBAE40"/>
          </p15:clr>
        </p15:guide>
        <p15:guide id="7" pos="740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3F2C8F0-6EA6-E657-A0C5-216163F80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8247" y="1593851"/>
            <a:ext cx="3671644" cy="367164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D50CBA8-778F-7960-2C02-32A013C68E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EC88576-D440-E814-1D92-51D242ECA8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8628" y="1879173"/>
            <a:ext cx="5198028" cy="202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72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3840">
          <p15:clr>
            <a:srgbClr val="FBAE40"/>
          </p15:clr>
        </p15:guide>
        <p15:guide id="3" pos="189">
          <p15:clr>
            <a:srgbClr val="FBAE40"/>
          </p15:clr>
        </p15:guide>
        <p15:guide id="4" orient="horz" pos="187">
          <p15:clr>
            <a:srgbClr val="FBAE40"/>
          </p15:clr>
        </p15:guide>
        <p15:guide id="5" orient="horz" pos="411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8951EFEA-B013-81AF-3182-16C1D274D4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2837" y="37085"/>
            <a:ext cx="1404370" cy="1232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793" y="203200"/>
            <a:ext cx="9149232" cy="587375"/>
          </a:xfrm>
        </p:spPr>
        <p:txBody>
          <a:bodyPr anchor="t">
            <a:normAutofit/>
          </a:bodyPr>
          <a:lstStyle>
            <a:lvl1pPr algn="l">
              <a:defRPr kumimoji="0" lang="en-US" sz="240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itillium Web" pitchFamily="2" charset="77"/>
                <a:ea typeface="DengXian" panose="02010600030101010101" pitchFamily="2" charset="-122"/>
                <a:cs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pic>
        <p:nvPicPr>
          <p:cNvPr id="4" name="Picture 3" descr="A blue and black sign with white text&#10;&#10;Description automatically generated">
            <a:extLst>
              <a:ext uri="{FF2B5EF4-FFF2-40B4-BE49-F238E27FC236}">
                <a16:creationId xmlns:a16="http://schemas.microsoft.com/office/drawing/2014/main" id="{34569010-9B69-6878-A3EF-98247D58B6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2837" y="204550"/>
            <a:ext cx="1074624" cy="921517"/>
          </a:xfrm>
          <a:prstGeom prst="rect">
            <a:avLst/>
          </a:prstGeom>
        </p:spPr>
      </p:pic>
      <p:pic>
        <p:nvPicPr>
          <p:cNvPr id="5" name="Immagine 22">
            <a:extLst>
              <a:ext uri="{FF2B5EF4-FFF2-40B4-BE49-F238E27FC236}">
                <a16:creationId xmlns:a16="http://schemas.microsoft.com/office/drawing/2014/main" id="{72A23A50-C646-BA4D-7074-AD89E7A796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75868" y="5940854"/>
            <a:ext cx="1816131" cy="917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EDEC2A-94D1-2C07-A82A-40CAC09D49C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3350" y="1066304"/>
            <a:ext cx="9296400" cy="15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81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GEM Annual Cover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5">
            <a:extLst>
              <a:ext uri="{FF2B5EF4-FFF2-40B4-BE49-F238E27FC236}">
                <a16:creationId xmlns:a16="http://schemas.microsoft.com/office/drawing/2014/main" id="{1D1D51D8-B213-4F18-BBD0-A2B2DE47BC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4" t="32523" r="10843" b="8437"/>
          <a:stretch/>
        </p:blipFill>
        <p:spPr>
          <a:xfrm>
            <a:off x="2815990" y="1550581"/>
            <a:ext cx="9186245" cy="385097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725E764-C7DF-4964-9194-EADB013ABE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2"/>
          <a:stretch/>
        </p:blipFill>
        <p:spPr>
          <a:xfrm>
            <a:off x="323076" y="1150070"/>
            <a:ext cx="11545848" cy="5540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6387" y="1990165"/>
            <a:ext cx="8514840" cy="1853249"/>
          </a:xfrm>
        </p:spPr>
        <p:txBody>
          <a:bodyPr anchor="t">
            <a:normAutofit/>
          </a:bodyPr>
          <a:lstStyle>
            <a:lvl1pPr algn="l">
              <a:defRPr sz="4400" b="1">
                <a:solidFill>
                  <a:srgbClr val="23305F"/>
                </a:solidFill>
              </a:defRPr>
            </a:lvl1pPr>
          </a:lstStyle>
          <a:p>
            <a:r>
              <a:rPr lang="es-ES"/>
              <a:t>THIS YEAR SUBJECT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6387" y="4146584"/>
            <a:ext cx="5639613" cy="1440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err="1"/>
              <a:t>Aditional</a:t>
            </a:r>
            <a:r>
              <a:rPr lang="en-GB" noProof="0"/>
              <a:t> </a:t>
            </a:r>
            <a:r>
              <a:rPr lang="en-GB" noProof="0" err="1"/>
              <a:t>inforamtion</a:t>
            </a:r>
            <a:endParaRPr lang="en-GB" noProof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F256D99-32AA-4386-880A-34E7E5833A08}"/>
              </a:ext>
            </a:extLst>
          </p:cNvPr>
          <p:cNvSpPr txBox="1"/>
          <p:nvPr userDrawn="1"/>
        </p:nvSpPr>
        <p:spPr>
          <a:xfrm>
            <a:off x="10053510" y="5305475"/>
            <a:ext cx="162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>
                <a:solidFill>
                  <a:schemeClr val="bg1"/>
                </a:solidFill>
              </a:rPr>
              <a:t>2020</a:t>
            </a:r>
            <a:endParaRPr lang="en-GB" sz="2800" b="1">
              <a:solidFill>
                <a:schemeClr val="bg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33EC93B-4FC6-472C-A9C9-52F1CE9E30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1634" y="-219116"/>
            <a:ext cx="2955301" cy="171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02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8EDCE21F-5D60-4B7B-9356-F89F6F8D3F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5989943-26A0-A724-48EF-7062F4A1D8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B64EE27-708F-B2BE-433A-87142296A37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6189934" y="1092200"/>
            <a:ext cx="5275081" cy="513080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6D9D058-8263-BB07-63CE-D2EB53BFBD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16200000">
            <a:off x="9610908" y="3787824"/>
            <a:ext cx="4432146" cy="160179"/>
          </a:xfrm>
        </p:spPr>
        <p:txBody>
          <a:bodyPr anchor="ctr">
            <a:noAutofit/>
          </a:bodyPr>
          <a:lstStyle>
            <a:lvl1pPr>
              <a:defRPr sz="1050" b="0" i="1">
                <a:solidFill>
                  <a:srgbClr val="3A3D3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1006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55" userDrawn="1">
          <p15:clr>
            <a:srgbClr val="FBAE40"/>
          </p15:clr>
        </p15:guide>
        <p15:guide id="3" orient="horz" pos="4110" userDrawn="1">
          <p15:clr>
            <a:srgbClr val="FBAE40"/>
          </p15:clr>
        </p15:guide>
        <p15:guide id="4" orient="horz" pos="187" userDrawn="1">
          <p15:clr>
            <a:srgbClr val="FBAE40"/>
          </p15:clr>
        </p15:guide>
        <p15:guide id="5" pos="189" userDrawn="1">
          <p15:clr>
            <a:srgbClr val="FBAE40"/>
          </p15:clr>
        </p15:guide>
        <p15:guide id="6" pos="746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41EAD4A-A732-EFCA-A867-AFF2A11047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5989943-26A0-A724-48EF-7062F4A1D8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erson wearing a headscarf&#10;&#10;Description automatically generated">
            <a:extLst>
              <a:ext uri="{FF2B5EF4-FFF2-40B4-BE49-F238E27FC236}">
                <a16:creationId xmlns:a16="http://schemas.microsoft.com/office/drawing/2014/main" id="{1A31C1D7-A567-148C-EED6-E5DF3113660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81385" y="751649"/>
            <a:ext cx="4139225" cy="5405501"/>
          </a:xfrm>
          <a:prstGeom prst="rect">
            <a:avLst/>
          </a:prstGeom>
          <a:effectLst>
            <a:outerShdw blurRad="50800" dist="50800" dir="1500000" sx="101000" sy="101000" algn="ctr" rotWithShape="0">
              <a:srgbClr val="000000">
                <a:alpha val="30567"/>
              </a:srgbClr>
            </a:outerShdw>
          </a:effectLst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8C84F1C-2D2B-362F-2A83-08613E8DCE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16200000">
            <a:off x="9610908" y="3787824"/>
            <a:ext cx="4432146" cy="160179"/>
          </a:xfrm>
        </p:spPr>
        <p:txBody>
          <a:bodyPr anchor="ctr">
            <a:noAutofit/>
          </a:bodyPr>
          <a:lstStyle>
            <a:lvl1pPr>
              <a:defRPr sz="1050" b="0" i="1">
                <a:solidFill>
                  <a:srgbClr val="3A3D3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712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55" userDrawn="1">
          <p15:clr>
            <a:srgbClr val="FBAE40"/>
          </p15:clr>
        </p15:guide>
        <p15:guide id="3" orient="horz" pos="4110" userDrawn="1">
          <p15:clr>
            <a:srgbClr val="FBAE40"/>
          </p15:clr>
        </p15:guide>
        <p15:guide id="4" orient="horz" pos="187" userDrawn="1">
          <p15:clr>
            <a:srgbClr val="FBAE40"/>
          </p15:clr>
        </p15:guide>
        <p15:guide id="5" pos="189" userDrawn="1">
          <p15:clr>
            <a:srgbClr val="FBAE40"/>
          </p15:clr>
        </p15:guide>
        <p15:guide id="6" pos="746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218856F-EE2D-852C-5E91-39AA10110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30" y="1234356"/>
            <a:ext cx="5749290" cy="1028700"/>
          </a:xfrm>
        </p:spPr>
        <p:txBody>
          <a:bodyPr anchor="t"/>
          <a:lstStyle>
            <a:lvl1pPr>
              <a:defRPr>
                <a:solidFill>
                  <a:srgbClr val="3A3D3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392EF98-1559-DE7A-1F44-295E8F4BBC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2130" y="3045751"/>
            <a:ext cx="5036820" cy="293912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9A2453D-1929-9468-03FF-DDE4EEF0E9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16200000">
            <a:off x="9610908" y="3787824"/>
            <a:ext cx="4432146" cy="160179"/>
          </a:xfrm>
        </p:spPr>
        <p:txBody>
          <a:bodyPr anchor="ctr">
            <a:noAutofit/>
          </a:bodyPr>
          <a:lstStyle>
            <a:lvl1pPr>
              <a:defRPr sz="1050" b="0" i="1">
                <a:solidFill>
                  <a:srgbClr val="3A3D3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25234DA-E4D6-C02E-3408-99AFB6708A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B7318E-B85E-9408-E27B-6403916F9BE6}"/>
              </a:ext>
            </a:extLst>
          </p:cNvPr>
          <p:cNvSpPr txBox="1"/>
          <p:nvPr userDrawn="1"/>
        </p:nvSpPr>
        <p:spPr>
          <a:xfrm>
            <a:off x="5936298" y="6302209"/>
            <a:ext cx="3194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5EFCC7B-BC43-5D43-9209-183D341311E2}" type="slidenum">
              <a:rPr lang="x-none" sz="900" b="0" i="0" smtClean="0">
                <a:solidFill>
                  <a:srgbClr val="3A3D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x-none" sz="900" b="0" i="0">
              <a:solidFill>
                <a:srgbClr val="3A3D3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E6D9CF1-F12A-3029-C74B-32081C41B4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0457" y="6505840"/>
            <a:ext cx="211087" cy="2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06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7469" userDrawn="1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pos="189" userDrawn="1">
          <p15:clr>
            <a:srgbClr val="FBAE40"/>
          </p15:clr>
        </p15:guide>
        <p15:guide id="7" orient="horz" pos="187" userDrawn="1">
          <p15:clr>
            <a:srgbClr val="FBAE40"/>
          </p15:clr>
        </p15:guide>
        <p15:guide id="9" orient="horz" pos="3997" userDrawn="1">
          <p15:clr>
            <a:srgbClr val="FBAE40"/>
          </p15:clr>
        </p15:guide>
        <p15:guide id="10" orient="horz" pos="4110" userDrawn="1">
          <p15:clr>
            <a:srgbClr val="FBAE40"/>
          </p15:clr>
        </p15:guide>
        <p15:guide id="12" orient="horz" pos="3770" userDrawn="1">
          <p15:clr>
            <a:srgbClr val="FBAE40"/>
          </p15:clr>
        </p15:guide>
        <p15:guide id="14" orient="horz" pos="618" userDrawn="1">
          <p15:clr>
            <a:srgbClr val="FBAE40"/>
          </p15:clr>
        </p15:guide>
        <p15:guide id="16" pos="7401" userDrawn="1">
          <p15:clr>
            <a:srgbClr val="FBAE40"/>
          </p15:clr>
        </p15:guide>
        <p15:guide id="17" pos="25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392EF98-1559-DE7A-1F44-295E8F4BBC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04560" y="2786838"/>
            <a:ext cx="5744528" cy="32118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C935806-8BEE-94AD-3F97-B1166538F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29" y="1234356"/>
            <a:ext cx="11461881" cy="491574"/>
          </a:xfrm>
        </p:spPr>
        <p:txBody>
          <a:bodyPr anchor="t"/>
          <a:lstStyle>
            <a:lvl1pPr>
              <a:defRPr>
                <a:solidFill>
                  <a:srgbClr val="3A3D3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98433C-B085-C745-CFAB-FE96297AC137}"/>
              </a:ext>
            </a:extLst>
          </p:cNvPr>
          <p:cNvSpPr txBox="1"/>
          <p:nvPr userDrawn="1"/>
        </p:nvSpPr>
        <p:spPr>
          <a:xfrm>
            <a:off x="5936298" y="6302209"/>
            <a:ext cx="3194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5EFCC7B-BC43-5D43-9209-183D341311E2}" type="slidenum">
              <a:rPr lang="x-none" sz="900" b="0" i="0" smtClean="0">
                <a:solidFill>
                  <a:srgbClr val="3A3D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x-none" sz="900" b="0" i="0">
              <a:solidFill>
                <a:srgbClr val="3A3D3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D517522-1F65-B6FB-C5B8-6A996E9434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D36D2D6-81CF-BAA3-2B35-CDEF899EB3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0457" y="6505840"/>
            <a:ext cx="211087" cy="2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43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7469" userDrawn="1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pos="189" userDrawn="1">
          <p15:clr>
            <a:srgbClr val="FBAE40"/>
          </p15:clr>
        </p15:guide>
        <p15:guide id="7" orient="horz" pos="187" userDrawn="1">
          <p15:clr>
            <a:srgbClr val="FBAE40"/>
          </p15:clr>
        </p15:guide>
        <p15:guide id="8" orient="horz" pos="618" userDrawn="1">
          <p15:clr>
            <a:srgbClr val="FBAE40"/>
          </p15:clr>
        </p15:guide>
        <p15:guide id="10" orient="horz" pos="4110" userDrawn="1">
          <p15:clr>
            <a:srgbClr val="FBAE40"/>
          </p15:clr>
        </p15:guide>
        <p15:guide id="12" orient="horz" pos="3974" userDrawn="1">
          <p15:clr>
            <a:srgbClr val="FBAE40"/>
          </p15:clr>
        </p15:guide>
        <p15:guide id="14" pos="257" userDrawn="1">
          <p15:clr>
            <a:srgbClr val="FBAE40"/>
          </p15:clr>
        </p15:guide>
        <p15:guide id="15" pos="7401" userDrawn="1">
          <p15:clr>
            <a:srgbClr val="FBAE40"/>
          </p15:clr>
        </p15:guide>
        <p15:guide id="16" orient="horz" pos="377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0B752C3-A27A-A10C-C673-AEE6C5DD19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9A2453D-1929-9468-03FF-DDE4EEF0E9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3304" y="5876960"/>
            <a:ext cx="5768130" cy="160179"/>
          </a:xfrm>
        </p:spPr>
        <p:txBody>
          <a:bodyPr anchor="ctr">
            <a:noAutofit/>
          </a:bodyPr>
          <a:lstStyle>
            <a:lvl1pPr>
              <a:defRPr sz="1050" b="0" i="1">
                <a:solidFill>
                  <a:srgbClr val="3A3D3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3A3AD13-E03A-1D22-2E2D-BE6359B8B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33" y="1234356"/>
            <a:ext cx="5749290" cy="1028700"/>
          </a:xfrm>
        </p:spPr>
        <p:txBody>
          <a:bodyPr anchor="t"/>
          <a:lstStyle>
            <a:lvl1pPr>
              <a:defRPr>
                <a:solidFill>
                  <a:srgbClr val="3A3D3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203C38-6C70-9E9A-4504-CE21909ECF68}"/>
              </a:ext>
            </a:extLst>
          </p:cNvPr>
          <p:cNvSpPr txBox="1"/>
          <p:nvPr userDrawn="1"/>
        </p:nvSpPr>
        <p:spPr>
          <a:xfrm>
            <a:off x="5936298" y="6302209"/>
            <a:ext cx="3194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5EFCC7B-BC43-5D43-9209-183D341311E2}" type="slidenum">
              <a:rPr lang="x-none" sz="900" b="0" i="0" smtClean="0">
                <a:solidFill>
                  <a:srgbClr val="3A3D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x-none" sz="900" b="0" i="0">
              <a:solidFill>
                <a:srgbClr val="3A3D3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2C00FB9-C43E-9DA4-5786-0B6308AB4E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0457" y="6505840"/>
            <a:ext cx="211087" cy="2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19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33" userDrawn="1">
          <p15:clr>
            <a:srgbClr val="FBAE40"/>
          </p15:clr>
        </p15:guide>
        <p15:guide id="2" pos="189" userDrawn="1">
          <p15:clr>
            <a:srgbClr val="FBAE40"/>
          </p15:clr>
        </p15:guide>
        <p15:guide id="3" pos="7401" userDrawn="1">
          <p15:clr>
            <a:srgbClr val="FBAE40"/>
          </p15:clr>
        </p15:guide>
        <p15:guide id="4" orient="horz" pos="187" userDrawn="1">
          <p15:clr>
            <a:srgbClr val="FBAE40"/>
          </p15:clr>
        </p15:guide>
        <p15:guide id="5" pos="3840" userDrawn="1">
          <p15:clr>
            <a:srgbClr val="FBAE40"/>
          </p15:clr>
        </p15:guide>
        <p15:guide id="6" orient="horz" pos="3997" userDrawn="1">
          <p15:clr>
            <a:srgbClr val="FBAE40"/>
          </p15:clr>
        </p15:guide>
        <p15:guide id="9" orient="horz" pos="3770" userDrawn="1">
          <p15:clr>
            <a:srgbClr val="FBAE40"/>
          </p15:clr>
        </p15:guide>
        <p15:guide id="10" pos="257" userDrawn="1">
          <p15:clr>
            <a:srgbClr val="FBAE40"/>
          </p15:clr>
        </p15:guide>
        <p15:guide id="11" pos="7469" userDrawn="1">
          <p15:clr>
            <a:srgbClr val="FBAE40"/>
          </p15:clr>
        </p15:guide>
        <p15:guide id="12" orient="horz" pos="61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03783711-20C8-C097-F9AD-7138F90DD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51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33" userDrawn="1">
          <p15:clr>
            <a:srgbClr val="FBAE40"/>
          </p15:clr>
        </p15:guide>
        <p15:guide id="2" orient="horz" pos="3974" userDrawn="1">
          <p15:clr>
            <a:srgbClr val="FBAE40"/>
          </p15:clr>
        </p15:guide>
        <p15:guide id="3" pos="189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187" userDrawn="1">
          <p15:clr>
            <a:srgbClr val="FBAE40"/>
          </p15:clr>
        </p15:guide>
        <p15:guide id="6" pos="257" userDrawn="1">
          <p15:clr>
            <a:srgbClr val="FBAE40"/>
          </p15:clr>
        </p15:guide>
        <p15:guide id="7" pos="740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C154F26-5754-5FB7-A198-65B3FF4C61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3F2C8F0-6EA6-E657-A0C5-216163F809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8247" y="1593851"/>
            <a:ext cx="3671644" cy="367164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EC88576-D440-E814-1D92-51D242ECA8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8628" y="1593851"/>
            <a:ext cx="5198028" cy="202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9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89" userDrawn="1">
          <p15:clr>
            <a:srgbClr val="FBAE40"/>
          </p15:clr>
        </p15:guide>
        <p15:guide id="4" orient="horz" pos="187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3317" userDrawn="1">
          <p15:clr>
            <a:srgbClr val="FBAE40"/>
          </p15:clr>
        </p15:guide>
        <p15:guide id="7" orient="horz" pos="259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GEM Annual Cover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5">
            <a:extLst>
              <a:ext uri="{FF2B5EF4-FFF2-40B4-BE49-F238E27FC236}">
                <a16:creationId xmlns:a16="http://schemas.microsoft.com/office/drawing/2014/main" id="{1D1D51D8-B213-4F18-BBD0-A2B2DE47BC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4" t="32523" r="10843" b="8437"/>
          <a:stretch/>
        </p:blipFill>
        <p:spPr>
          <a:xfrm>
            <a:off x="2815990" y="1550581"/>
            <a:ext cx="9186245" cy="385097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725E764-C7DF-4964-9194-EADB013ABE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2"/>
          <a:stretch/>
        </p:blipFill>
        <p:spPr>
          <a:xfrm>
            <a:off x="323076" y="1150070"/>
            <a:ext cx="11545848" cy="5540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6387" y="1990165"/>
            <a:ext cx="8514840" cy="1853249"/>
          </a:xfrm>
        </p:spPr>
        <p:txBody>
          <a:bodyPr anchor="t">
            <a:normAutofit/>
          </a:bodyPr>
          <a:lstStyle>
            <a:lvl1pPr algn="l">
              <a:defRPr sz="4400" b="1">
                <a:solidFill>
                  <a:srgbClr val="23305F"/>
                </a:solidFill>
              </a:defRPr>
            </a:lvl1pPr>
          </a:lstStyle>
          <a:p>
            <a:r>
              <a:rPr lang="es-ES"/>
              <a:t>THIS YEAR SUBJECT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6387" y="4146584"/>
            <a:ext cx="5639613" cy="1440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err="1"/>
              <a:t>Aditional</a:t>
            </a:r>
            <a:r>
              <a:rPr lang="en-GB" noProof="0"/>
              <a:t> </a:t>
            </a:r>
            <a:r>
              <a:rPr lang="en-GB" noProof="0" err="1"/>
              <a:t>inforamtion</a:t>
            </a:r>
            <a:endParaRPr lang="en-GB" noProof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F256D99-32AA-4386-880A-34E7E5833A08}"/>
              </a:ext>
            </a:extLst>
          </p:cNvPr>
          <p:cNvSpPr txBox="1"/>
          <p:nvPr userDrawn="1"/>
        </p:nvSpPr>
        <p:spPr>
          <a:xfrm>
            <a:off x="10053510" y="5305475"/>
            <a:ext cx="162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>
                <a:solidFill>
                  <a:schemeClr val="bg1"/>
                </a:solidFill>
              </a:rPr>
              <a:t>2020</a:t>
            </a:r>
            <a:endParaRPr lang="en-GB" sz="2800" b="1">
              <a:solidFill>
                <a:schemeClr val="bg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33EC93B-4FC6-472C-A9C9-52F1CE9E30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1634" y="-219116"/>
            <a:ext cx="2955301" cy="171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96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3F233A-DA4F-92DF-C793-98D0CD1C5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CC9A8-4E71-BF66-4ECA-03D7FAA3D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1BBA3-4F22-821E-8E17-59E692BE3D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3497E6-FB10-434C-8932-CD032BBA8146}" type="datetime1">
              <a:rPr lang="en-US" smtClean="0"/>
              <a:t>1/28/2026</a:t>
            </a:fld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48758-BB3A-BEAE-4C86-9306593DA1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EFCC7B-BC43-5D43-9209-183D341311E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46882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50" r:id="rId4"/>
    <p:sldLayoutId id="2147483666" r:id="rId5"/>
    <p:sldLayoutId id="2147483662" r:id="rId6"/>
    <p:sldLayoutId id="2147483660" r:id="rId7"/>
    <p:sldLayoutId id="2147483661" r:id="rId8"/>
    <p:sldLayoutId id="2147483682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D6095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0" i="0" kern="1200">
          <a:solidFill>
            <a:srgbClr val="3A3D3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A41643"/>
        </a:buClr>
        <a:buFont typeface="Arial" panose="020B0604020202020204" pitchFamily="34" charset="0"/>
        <a:buChar char="•"/>
        <a:defRPr sz="1800" b="0" i="0" kern="1200">
          <a:solidFill>
            <a:srgbClr val="3A3D3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50" b="0" i="1" kern="1200">
          <a:solidFill>
            <a:schemeClr val="bg1">
              <a:lumMod val="7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3F233A-DA4F-92DF-C793-98D0CD1C5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CC9A8-4E71-BF66-4ECA-03D7FAA3D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1BBA3-4F22-821E-8E17-59E692BE3D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C65A5C-E48E-5747-A404-E366E83F2996}" type="datetimeFigureOut">
              <a:rPr lang="en-CO" smtClean="0"/>
              <a:t>01/28/2026</a:t>
            </a:fld>
            <a:endParaRPr lang="en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9E203-44FB-CDA5-E84F-CD867EED4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48758-BB3A-BEAE-4C86-9306593DA1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EFCC7B-BC43-5D43-9209-183D341311E2}" type="slidenum">
              <a:rPr lang="en-CO" smtClean="0"/>
              <a:t>‹#›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406030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D6095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0" i="0" kern="1200">
          <a:solidFill>
            <a:srgbClr val="3A3D3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A41643"/>
        </a:buClr>
        <a:buFont typeface="Arial" panose="020B0604020202020204" pitchFamily="34" charset="0"/>
        <a:buChar char="•"/>
        <a:defRPr sz="1800" b="0" i="0" kern="1200">
          <a:solidFill>
            <a:srgbClr val="3A3D3D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50" b="0" i="1" kern="1200">
          <a:solidFill>
            <a:schemeClr val="bg1">
              <a:lumMod val="7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11" Type="http://schemas.openxmlformats.org/officeDocument/2006/relationships/image" Target="../media/image63.svg"/><Relationship Id="rId5" Type="http://schemas.openxmlformats.org/officeDocument/2006/relationships/image" Target="../media/image68.svg"/><Relationship Id="rId10" Type="http://schemas.openxmlformats.org/officeDocument/2006/relationships/image" Target="../media/image55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6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73.jpeg"/><Relationship Id="rId4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svg"/><Relationship Id="rId5" Type="http://schemas.openxmlformats.org/officeDocument/2006/relationships/image" Target="../media/image55.png"/><Relationship Id="rId4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svg"/><Relationship Id="rId5" Type="http://schemas.openxmlformats.org/officeDocument/2006/relationships/image" Target="../media/image55.png"/><Relationship Id="rId4" Type="http://schemas.openxmlformats.org/officeDocument/2006/relationships/image" Target="../media/image3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6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63.sv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svg"/><Relationship Id="rId5" Type="http://schemas.openxmlformats.org/officeDocument/2006/relationships/image" Target="../media/image55.png"/><Relationship Id="rId4" Type="http://schemas.openxmlformats.org/officeDocument/2006/relationships/image" Target="../media/image3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59.png"/><Relationship Id="rId5" Type="http://schemas.openxmlformats.org/officeDocument/2006/relationships/image" Target="../media/image63.sv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3.sv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55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80.svg"/><Relationship Id="rId7" Type="http://schemas.openxmlformats.org/officeDocument/2006/relationships/image" Target="../media/image63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82.svg"/><Relationship Id="rId4" Type="http://schemas.openxmlformats.org/officeDocument/2006/relationships/image" Target="../media/image81.png"/><Relationship Id="rId9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5.jpeg"/><Relationship Id="rId4" Type="http://schemas.openxmlformats.org/officeDocument/2006/relationships/image" Target="../media/image6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hyperlink" Target="mailto:Ac.daddio@unesco.org" TargetMode="External"/><Relationship Id="rId4" Type="http://schemas.openxmlformats.org/officeDocument/2006/relationships/image" Target="../media/image6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5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6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5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3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5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3.sv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5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3.svg"/><Relationship Id="rId5" Type="http://schemas.openxmlformats.org/officeDocument/2006/relationships/image" Target="../media/image55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1B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770C90A0-DE95-3200-F9A7-AC0B350D8F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166" b="1"/>
          <a:stretch/>
        </p:blipFill>
        <p:spPr>
          <a:xfrm>
            <a:off x="0" y="-5114"/>
            <a:ext cx="12214538" cy="5299479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D4C1CB8B-AD60-CDE4-FD0A-95B960C9CE7C}"/>
              </a:ext>
            </a:extLst>
          </p:cNvPr>
          <p:cNvSpPr/>
          <p:nvPr/>
        </p:nvSpPr>
        <p:spPr>
          <a:xfrm>
            <a:off x="0" y="4724159"/>
            <a:ext cx="1221453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Līderība izglītībā. Vadīt mācībām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C8804FB1-C837-3AC4-D565-56A86757D7C3}"/>
              </a:ext>
            </a:extLst>
          </p:cNvPr>
          <p:cNvSpPr/>
          <p:nvPr/>
        </p:nvSpPr>
        <p:spPr>
          <a:xfrm>
            <a:off x="9146644" y="3965238"/>
            <a:ext cx="1611954" cy="164762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 SemiBold" pitchFamily="2" charset="77"/>
                <a:ea typeface="Titillium Web SemiBold"/>
                <a:cs typeface="+mn-cs"/>
              </a:rPr>
              <a:t>2024/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tillium Web SemiBold" pitchFamily="2" charset="77"/>
                <a:ea typeface="Titillium Web SemiBold"/>
                <a:cs typeface="+mn-cs"/>
              </a:rPr>
              <a:t>2025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9F2FD0A-D327-CBE2-3CCF-0A83CB88F0BA}"/>
              </a:ext>
            </a:extLst>
          </p:cNvPr>
          <p:cNvSpPr txBox="1"/>
          <p:nvPr/>
        </p:nvSpPr>
        <p:spPr>
          <a:xfrm>
            <a:off x="475772" y="5522435"/>
            <a:ext cx="10199258" cy="12971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lv-LV" sz="1700" dirty="0">
                <a:solidFill>
                  <a:srgbClr val="F2F2F2"/>
                </a:solidFill>
                <a:latin typeface="Titillium Web"/>
                <a:ea typeface="Titillium Web"/>
                <a:cs typeface="Calibri Light"/>
              </a:rPr>
              <a:t>Rezultātu prezentēšana Latvijā</a:t>
            </a:r>
            <a:r>
              <a:rPr kumimoji="0" lang="lv-LV" sz="1700" b="0" i="0" u="none" strike="noStrike" cap="none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Titillium Web"/>
                <a:ea typeface="Titillium Web"/>
                <a:cs typeface="Calibri Light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700" b="0" i="0" u="none" strike="noStrike" cap="none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Titillium Web"/>
                <a:ea typeface="Titillium Web"/>
                <a:cs typeface="Calibri Light"/>
              </a:rPr>
              <a:t>2025. gada</a:t>
            </a:r>
            <a:r>
              <a:rPr lang="lv-LV" sz="1700" dirty="0">
                <a:solidFill>
                  <a:srgbClr val="F2F2F2"/>
                </a:solidFill>
                <a:latin typeface="Titillium Web"/>
                <a:ea typeface="Titillium Web"/>
                <a:cs typeface="Calibri Light"/>
              </a:rPr>
              <a:t> 10. </a:t>
            </a:r>
            <a:r>
              <a:rPr kumimoji="0" lang="lv-LV" sz="1700" b="0" i="0" u="none" strike="noStrike" cap="none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Titillium Web"/>
                <a:ea typeface="Titillium Web"/>
                <a:cs typeface="Calibri Light"/>
              </a:rPr>
              <a:t>aprīlis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700" dirty="0">
                <a:solidFill>
                  <a:srgbClr val="F2F2F2"/>
                </a:solidFill>
                <a:latin typeface="Titillium Web"/>
                <a:ea typeface="Titillium Web"/>
                <a:cs typeface="Calibri Light"/>
              </a:rPr>
              <a:t>Anna Kristina d’Adio (</a:t>
            </a:r>
            <a:r>
              <a:rPr lang="lv-LV" sz="1700" i="1" dirty="0">
                <a:solidFill>
                  <a:srgbClr val="F2F2F2"/>
                </a:solidFill>
                <a:latin typeface="Titillium Web"/>
                <a:ea typeface="Titillium Web"/>
                <a:cs typeface="Calibri Light"/>
              </a:rPr>
              <a:t>Anna Cristina d’Addio</a:t>
            </a:r>
            <a:r>
              <a:rPr lang="lv-LV" sz="1700" dirty="0">
                <a:solidFill>
                  <a:srgbClr val="F2F2F2"/>
                </a:solidFill>
                <a:latin typeface="Titillium Web"/>
                <a:ea typeface="Titillium Web"/>
                <a:cs typeface="Calibri Light"/>
              </a:rPr>
              <a:t>), par izglītības politikas analīzi atbildīgā persona, Globālā izglītības monitoringa ziņojums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2D1F4E5D-2B84-03BA-2AAC-213CA0EE4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5030" y="134220"/>
            <a:ext cx="1404370" cy="123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18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C76B1-90D6-040F-DD35-F1FD646CA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C53AD-6EC2-C741-8267-6CDEB4F1D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1234440"/>
            <a:ext cx="9404905" cy="1028700"/>
          </a:xfrm>
        </p:spPr>
        <p:txBody>
          <a:bodyPr/>
          <a:lstStyle/>
          <a:p>
            <a:r>
              <a:rPr lang="lv-LV" dirty="0"/>
              <a:t>Labai skolai vajag labu skolas līderi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706D4-7488-DA3B-0BB6-004B82DCF4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3362" y="1973732"/>
            <a:ext cx="6768715" cy="405747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DA1B5C"/>
              </a:buClr>
            </a:pPr>
            <a:r>
              <a:rPr lang="lv-LV" b="1" dirty="0"/>
              <a:t>Prasmīgs direktors izceļ labāko skolēnos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DA1B5C"/>
              </a:buClr>
            </a:pPr>
            <a:endParaRPr lang="en-US" dirty="0">
              <a:latin typeface="Calibri"/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v-LV" dirty="0">
                <a:latin typeface="Calibri"/>
                <a:ea typeface="Calibri"/>
                <a:cs typeface="Calibri"/>
              </a:rPr>
              <a:t>Skolas līderis spēj ietekmēt pat vairāk nekā </a:t>
            </a:r>
            <a:r>
              <a:rPr lang="lv-LV" b="1" dirty="0">
                <a:solidFill>
                  <a:srgbClr val="DA1B5C"/>
                </a:solidFill>
                <a:latin typeface="Calibri"/>
                <a:ea typeface="Calibri"/>
                <a:cs typeface="Calibri"/>
              </a:rPr>
              <a:t>ceturtdaļu</a:t>
            </a:r>
            <a:r>
              <a:rPr lang="lv-LV" dirty="0">
                <a:latin typeface="Calibri"/>
                <a:ea typeface="Calibri"/>
                <a:cs typeface="Calibri"/>
              </a:rPr>
              <a:t> no tām izmaiņām audzēkņu mācību rezultātos, kas ir skolas ziņā. Skolas vadītāja ietekme uz mācīšanos ir lielākā uzreiz aiz skolotāja ietekmes.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lv-LV" dirty="0">
              <a:latin typeface="Calibri"/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DA1B5C"/>
              </a:buClr>
            </a:pPr>
            <a:r>
              <a:rPr lang="lv-LV" b="1" dirty="0">
                <a:latin typeface="Calibri"/>
                <a:ea typeface="Calibri"/>
                <a:cs typeface="Calibri"/>
              </a:rPr>
              <a:t>Prasmīgs direktors izceļ labāko skolotājos</a:t>
            </a:r>
            <a:r>
              <a:rPr lang="lv-LV" dirty="0">
                <a:latin typeface="Calibri"/>
                <a:ea typeface="Calibri"/>
                <a:cs typeface="Calibri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DA1B5C"/>
              </a:buClr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DA1B5C"/>
              </a:buClr>
            </a:pPr>
            <a:r>
              <a:rPr lang="lv-LV" b="1" dirty="0">
                <a:latin typeface="Calibri"/>
                <a:ea typeface="Calibri"/>
                <a:cs typeface="Calibri"/>
              </a:rPr>
              <a:t>32</a:t>
            </a:r>
            <a:r>
              <a:rPr lang="lv-LV" dirty="0">
                <a:latin typeface="Calibri"/>
                <a:ea typeface="Calibri"/>
                <a:cs typeface="Calibri"/>
              </a:rPr>
              <a:t> valstu aptauja liecina </a:t>
            </a:r>
            <a:r>
              <a:rPr lang="lv-LV" dirty="0"/>
              <a:t>– </a:t>
            </a:r>
            <a:r>
              <a:rPr lang="lv-LV" dirty="0">
                <a:latin typeface="Calibri"/>
                <a:ea typeface="Calibri"/>
                <a:cs typeface="Calibri"/>
              </a:rPr>
              <a:t>spēcīgam līderim ir saistība ar labāku mācīšanu. Kopumā </a:t>
            </a:r>
            <a:r>
              <a:rPr lang="lv-LV" b="1" dirty="0">
                <a:solidFill>
                  <a:srgbClr val="DA1B5C"/>
                </a:solidFill>
                <a:latin typeface="Calibri"/>
                <a:ea typeface="Calibri"/>
                <a:cs typeface="Calibri"/>
              </a:rPr>
              <a:t>57 %</a:t>
            </a:r>
            <a:r>
              <a:rPr lang="lv-LV" dirty="0">
                <a:latin typeface="Calibri"/>
                <a:ea typeface="Calibri"/>
                <a:cs typeface="Calibri"/>
              </a:rPr>
              <a:t> valstu sagaida, ka direktors atgriezenisko saiti skolotājam sniegs, pamatojoties uz saviem novērojumiem.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DA1B5C"/>
              </a:buClr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DA1B5C"/>
              </a:buClr>
            </a:pPr>
            <a:r>
              <a:rPr lang="lv-LV" b="1" dirty="0"/>
              <a:t>Prasmīgs direktors gādā, lai skola būtu droša, veselīga un iekļaujoša…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DA1B5C"/>
              </a:buClr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B18076-4EF7-2E61-92F0-51CF76B1241C}"/>
              </a:ext>
            </a:extLst>
          </p:cNvPr>
          <p:cNvSpPr txBox="1"/>
          <p:nvPr/>
        </p:nvSpPr>
        <p:spPr>
          <a:xfrm>
            <a:off x="202891" y="6350824"/>
            <a:ext cx="14422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>
                <a:solidFill>
                  <a:srgbClr val="3A3D3D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bit.ly/gemreport2024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7852E63-63B0-5024-4618-635031705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163" y="1697387"/>
            <a:ext cx="2349957" cy="45719"/>
          </a:xfrm>
          <a:prstGeom prst="rect">
            <a:avLst/>
          </a:prstGeom>
        </p:spPr>
      </p:pic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E2B9FCF3-FA42-0447-ACB1-3BFA7B9B0E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8753" y="1022497"/>
            <a:ext cx="5149703" cy="514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9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31F59-BE0C-5B54-6AAF-2F693AD9F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44639-0A7C-E524-74B3-7090584F9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29" y="1234356"/>
            <a:ext cx="8545645" cy="1028700"/>
          </a:xfrm>
        </p:spPr>
        <p:txBody>
          <a:bodyPr/>
          <a:lstStyle/>
          <a:p>
            <a:r>
              <a:rPr lang="lv-LV" dirty="0"/>
              <a:t>Kas jādara skolu un sistēmu vadītājiem?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5021131-8993-CBFD-4F63-E102EEB226F3}"/>
              </a:ext>
            </a:extLst>
          </p:cNvPr>
          <p:cNvSpPr txBox="1">
            <a:spLocks/>
          </p:cNvSpPr>
          <p:nvPr/>
        </p:nvSpPr>
        <p:spPr>
          <a:xfrm>
            <a:off x="320438" y="1855256"/>
            <a:ext cx="5687123" cy="4286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164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b="0" i="1" kern="120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Ir jāizkopj četras būtiskas līderības prasmes.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78BDE57-7969-5FB9-FC19-FC07690F11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2149" y="5125938"/>
            <a:ext cx="9380651" cy="8763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Clr>
                <a:srgbClr val="DA1B5C"/>
              </a:buClr>
              <a:buFont typeface="Arial" panose="020B0604020202020204" pitchFamily="34" charset="0"/>
              <a:buChar char="•"/>
            </a:pPr>
            <a:endParaRPr lang="en-US" sz="1800" b="1">
              <a:ea typeface="Calibri"/>
            </a:endParaRPr>
          </a:p>
          <a:p>
            <a:pPr marL="285750" indent="-285750">
              <a:buClr>
                <a:srgbClr val="DA1B5C"/>
              </a:buClr>
              <a:buFont typeface="Arial" panose="020B0604020202020204" pitchFamily="34" charset="0"/>
              <a:buChar char="•"/>
            </a:pPr>
            <a:endParaRPr lang="en-US" sz="1800"/>
          </a:p>
          <a:p>
            <a:pPr marL="285750" indent="-285750">
              <a:buClr>
                <a:srgbClr val="DA1B5C"/>
              </a:buClr>
              <a:buFont typeface="Arial" panose="020B0604020202020204" pitchFamily="34" charset="0"/>
              <a:buChar char="•"/>
            </a:pPr>
            <a:endParaRPr lang="x-none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5E5FE42-77D0-89B0-EC0A-5089254F53B1}"/>
              </a:ext>
            </a:extLst>
          </p:cNvPr>
          <p:cNvGrpSpPr/>
          <p:nvPr/>
        </p:nvGrpSpPr>
        <p:grpSpPr>
          <a:xfrm>
            <a:off x="1170368" y="3293450"/>
            <a:ext cx="9851265" cy="2164299"/>
            <a:chOff x="1170368" y="2584613"/>
            <a:chExt cx="9851265" cy="2164299"/>
          </a:xfrm>
        </p:grpSpPr>
        <p:sp>
          <p:nvSpPr>
            <p:cNvPr id="9" name="Text Placeholder 2">
              <a:extLst>
                <a:ext uri="{FF2B5EF4-FFF2-40B4-BE49-F238E27FC236}">
                  <a16:creationId xmlns:a16="http://schemas.microsoft.com/office/drawing/2014/main" id="{1F947AA2-1FD1-578B-EBE0-F22347A1DF7C}"/>
                </a:ext>
              </a:extLst>
            </p:cNvPr>
            <p:cNvSpPr txBox="1">
              <a:spLocks/>
            </p:cNvSpPr>
            <p:nvPr/>
          </p:nvSpPr>
          <p:spPr>
            <a:xfrm>
              <a:off x="1170368" y="4428872"/>
              <a:ext cx="1785683" cy="32004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rgbClr val="3A3D3D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defRPr>
              </a:lvl1pPr>
              <a:lvl2pPr marL="742950" indent="-2857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1643"/>
                </a:buClr>
                <a:buFont typeface="Arial" panose="020B0604020202020204" pitchFamily="34" charset="0"/>
                <a:buChar char="•"/>
                <a:defRPr sz="1800" b="0" i="0" kern="1200">
                  <a:solidFill>
                    <a:srgbClr val="3A3D3D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50" b="0" i="1" kern="1200">
                  <a:solidFill>
                    <a:schemeClr val="bg1">
                      <a:lumMod val="75000"/>
                    </a:schemeClr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lv-LV" b="1" dirty="0">
                  <a:latin typeface="Calibri" panose="020F0502020204030204" pitchFamily="34" charset="0"/>
                  <a:cs typeface="Calibri" panose="020F0502020204030204" pitchFamily="34" charset="0"/>
                </a:rPr>
                <a:t>Izvirzīt mērķus </a:t>
              </a: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79248DEB-C91E-8F74-5C81-EC21C528C044}"/>
                </a:ext>
              </a:extLst>
            </p:cNvPr>
            <p:cNvSpPr txBox="1">
              <a:spLocks/>
            </p:cNvSpPr>
            <p:nvPr/>
          </p:nvSpPr>
          <p:spPr>
            <a:xfrm>
              <a:off x="3714402" y="4428872"/>
              <a:ext cx="1873757" cy="32004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rgbClr val="3A3D3D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defRPr>
              </a:lvl1pPr>
              <a:lvl2pPr marL="742950" indent="-2857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1643"/>
                </a:buClr>
                <a:buFont typeface="Arial" panose="020B0604020202020204" pitchFamily="34" charset="0"/>
                <a:buChar char="•"/>
                <a:defRPr sz="1800" b="0" i="0" kern="1200">
                  <a:solidFill>
                    <a:srgbClr val="3A3D3D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50" b="0" i="1" kern="1200">
                  <a:solidFill>
                    <a:schemeClr val="bg1">
                      <a:lumMod val="75000"/>
                    </a:schemeClr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lv-LV" b="1">
                  <a:latin typeface="Calibri" panose="020F0502020204030204" pitchFamily="34" charset="0"/>
                  <a:cs typeface="Calibri" panose="020F0502020204030204" pitchFamily="34" charset="0"/>
                </a:rPr>
                <a:t>Koncentrēties uz mācīšanos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:a16="http://schemas.microsoft.com/office/drawing/2014/main" id="{E14AFF9B-8127-F1C5-986F-3E8D7A26AC4B}"/>
                </a:ext>
              </a:extLst>
            </p:cNvPr>
            <p:cNvSpPr txBox="1">
              <a:spLocks/>
            </p:cNvSpPr>
            <p:nvPr/>
          </p:nvSpPr>
          <p:spPr>
            <a:xfrm>
              <a:off x="6405359" y="4428872"/>
              <a:ext cx="2079274" cy="32004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rgbClr val="3A3D3D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defRPr>
              </a:lvl1pPr>
              <a:lvl2pPr marL="742950" indent="-2857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1643"/>
                </a:buClr>
                <a:buFont typeface="Arial" panose="020B0604020202020204" pitchFamily="34" charset="0"/>
                <a:buChar char="•"/>
                <a:defRPr sz="1800" b="0" i="0" kern="1200">
                  <a:solidFill>
                    <a:srgbClr val="3A3D3D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50" b="0" i="1" kern="1200">
                  <a:solidFill>
                    <a:schemeClr val="bg1">
                      <a:lumMod val="75000"/>
                    </a:schemeClr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lv-LV" b="1">
                  <a:latin typeface="Calibri" panose="020F0502020204030204" pitchFamily="34" charset="0"/>
                  <a:cs typeface="Calibri" panose="020F0502020204030204" pitchFamily="34" charset="0"/>
                </a:rPr>
                <a:t>Veicināt sadarbību</a:t>
              </a:r>
            </a:p>
          </p:txBody>
        </p:sp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B7699BBE-D2C5-B9BF-FF46-B928BBC48E80}"/>
                </a:ext>
              </a:extLst>
            </p:cNvPr>
            <p:cNvSpPr txBox="1">
              <a:spLocks/>
            </p:cNvSpPr>
            <p:nvPr/>
          </p:nvSpPr>
          <p:spPr>
            <a:xfrm>
              <a:off x="9326790" y="4428872"/>
              <a:ext cx="1694843" cy="32004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rgbClr val="3A3D3D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defRPr>
              </a:lvl1pPr>
              <a:lvl2pPr marL="742950" indent="-2857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1643"/>
                </a:buClr>
                <a:buFont typeface="Arial" panose="020B0604020202020204" pitchFamily="34" charset="0"/>
                <a:buChar char="•"/>
                <a:defRPr sz="1800" b="0" i="0" kern="1200">
                  <a:solidFill>
                    <a:srgbClr val="3A3D3D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50" b="0" i="1" kern="1200">
                  <a:solidFill>
                    <a:schemeClr val="bg1">
                      <a:lumMod val="75000"/>
                    </a:schemeClr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lv-LV" b="1">
                  <a:latin typeface="Calibri" panose="020F0502020204030204" pitchFamily="34" charset="0"/>
                  <a:cs typeface="Calibri" panose="020F0502020204030204" pitchFamily="34" charset="0"/>
                </a:rPr>
                <a:t>Attīstīt cilvēkus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AEDD2C1-B910-1F30-3008-DB2619CE1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57288" y="2584613"/>
              <a:ext cx="1211842" cy="149016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0024A391-6331-435C-0EF5-C77FA628255A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23362" y="2935412"/>
              <a:ext cx="1734395" cy="1076400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B76A8D04-9561-3CC7-F434-03FCB8B60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34244" y="2749669"/>
              <a:ext cx="1421503" cy="126214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529B87D-EC2F-FEFD-4626-D08F9DF13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9472201" y="2695194"/>
              <a:ext cx="1284699" cy="1316618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D48701E-3DA8-53B1-C566-926767F52FCA}"/>
              </a:ext>
            </a:extLst>
          </p:cNvPr>
          <p:cNvSpPr txBox="1"/>
          <p:nvPr/>
        </p:nvSpPr>
        <p:spPr>
          <a:xfrm>
            <a:off x="202891" y="6350824"/>
            <a:ext cx="14422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>
                <a:solidFill>
                  <a:srgbClr val="3A3D3D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bit.ly/gemreport2024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A997790-6498-E8F2-01DB-1B7E363B61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1163" y="1697387"/>
            <a:ext cx="2349957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49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5B023-19B8-B18F-F5BD-001094F15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E89EA4-4C14-FC8C-F808-C99838827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1. Paļauties un dot iespēju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9C2EFCE-1F93-85FA-6994-FFCAFE4A679A}"/>
              </a:ext>
            </a:extLst>
          </p:cNvPr>
          <p:cNvSpPr txBox="1">
            <a:spLocks/>
          </p:cNvSpPr>
          <p:nvPr/>
        </p:nvSpPr>
        <p:spPr>
          <a:xfrm rot="16200000">
            <a:off x="9304059" y="3498008"/>
            <a:ext cx="5006249" cy="1276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i="1" kern="1200">
                <a:solidFill>
                  <a:srgbClr val="3A3D3D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164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b="0" i="1" kern="120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>
                <a:solidFill>
                  <a:srgbClr val="3A3D3D"/>
                </a:solidFill>
              </a:rPr>
              <a:t>Avots. 211 valstu profila analīze, kurā tika vērtēti ar skolas līderību saistītie likumi un politika.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D802DB51-A89A-DE23-2DCA-A8941723A4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4381" t="33968" r="35461" b="32382"/>
          <a:stretch/>
        </p:blipFill>
        <p:spPr>
          <a:xfrm>
            <a:off x="344916" y="5339827"/>
            <a:ext cx="637027" cy="71079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FD58153-269A-04F5-B99A-7F495CD2ACC6}"/>
              </a:ext>
            </a:extLst>
          </p:cNvPr>
          <p:cNvGrpSpPr/>
          <p:nvPr/>
        </p:nvGrpSpPr>
        <p:grpSpPr>
          <a:xfrm>
            <a:off x="932891" y="5803353"/>
            <a:ext cx="1974521" cy="273934"/>
            <a:chOff x="932891" y="5606395"/>
            <a:chExt cx="1974521" cy="27393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61E2758-CCBA-B3E8-9177-79C91142384E}"/>
                </a:ext>
              </a:extLst>
            </p:cNvPr>
            <p:cNvSpPr txBox="1"/>
            <p:nvPr/>
          </p:nvSpPr>
          <p:spPr>
            <a:xfrm>
              <a:off x="1081351" y="5618719"/>
              <a:ext cx="182606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100">
                  <a:solidFill>
                    <a:srgbClr val="3A3D3D"/>
                  </a:solidFill>
                  <a:effectLst/>
                  <a:latin typeface="Calibri" panose="020F0502020204030204" pitchFamily="34" charset="0"/>
                  <a:ea typeface="Calibri"/>
                  <a:cs typeface="Calibri" panose="020F0502020204030204" pitchFamily="34" charset="0"/>
                </a:rPr>
                <a:t>www.education-profiles.org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F256D72-4313-702B-D8FA-19B0F75CB99A}"/>
                </a:ext>
              </a:extLst>
            </p:cNvPr>
            <p:cNvSpPr txBox="1"/>
            <p:nvPr/>
          </p:nvSpPr>
          <p:spPr>
            <a:xfrm>
              <a:off x="932891" y="5606395"/>
              <a:ext cx="2487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1050">
                  <a:solidFill>
                    <a:srgbClr val="3A3D3D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|</a:t>
              </a:r>
            </a:p>
          </p:txBody>
        </p:sp>
      </p:grpSp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9741D2AC-A354-C59C-7737-0063D005DF00}"/>
              </a:ext>
            </a:extLst>
          </p:cNvPr>
          <p:cNvSpPr txBox="1">
            <a:spLocks/>
          </p:cNvSpPr>
          <p:nvPr/>
        </p:nvSpPr>
        <p:spPr>
          <a:xfrm>
            <a:off x="5664015" y="1658544"/>
            <a:ext cx="5785685" cy="4654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164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b="0" i="1" kern="120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lv-LV" b="1" dirty="0"/>
              <a:t>Līderiem ir vajadzīga iespēja pieņemt lēmumus. </a:t>
            </a:r>
          </a:p>
          <a:p>
            <a:pPr>
              <a:lnSpc>
                <a:spcPct val="100000"/>
              </a:lnSpc>
            </a:pPr>
            <a:r>
              <a:rPr lang="lv-LV" dirty="0">
                <a:latin typeface="Calibri"/>
                <a:ea typeface="Calibri"/>
                <a:cs typeface="Calibri"/>
              </a:rPr>
              <a:t>Līderu ietekme ir lielāka, ja viņiem uzticas un ja viņi var izmantot savas prasmes.</a:t>
            </a:r>
          </a:p>
          <a:p>
            <a:pPr>
              <a:lnSpc>
                <a:spcPct val="100000"/>
              </a:lnSpc>
            </a:pPr>
            <a:r>
              <a:rPr lang="lv-LV" i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1998. gadā pieņemtais </a:t>
            </a:r>
            <a:r>
              <a:rPr lang="lv-LV" b="1" i="1" dirty="0">
                <a:solidFill>
                  <a:srgbClr val="DA1B5C"/>
                </a:solidFill>
                <a:latin typeface="Calibri"/>
                <a:ea typeface="Calibri"/>
                <a:cs typeface="Calibri"/>
              </a:rPr>
              <a:t>Latvijas </a:t>
            </a:r>
            <a:r>
              <a:rPr lang="lv-LV" i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Izglītības likums noteic, ka “izglītības iestāde ir patstāvīga izglītības programmu izstrādē un īstenošanā, darbinieku izraudzīšanā, finanšu, saimnieciskajā un citā darbībā”.</a:t>
            </a:r>
          </a:p>
          <a:p>
            <a:pPr>
              <a:lnSpc>
                <a:spcPct val="100000"/>
              </a:lnSpc>
            </a:pPr>
            <a:br>
              <a:rPr lang="lv-LV" i="1" dirty="0"/>
            </a:br>
            <a:r>
              <a:rPr lang="lv-LV" b="1" dirty="0">
                <a:latin typeface="Calibri"/>
                <a:ea typeface="Calibri"/>
                <a:cs typeface="Calibri"/>
              </a:rPr>
              <a:t>Ar autonomiju bez atbalsta nepietiek.</a:t>
            </a:r>
          </a:p>
          <a:p>
            <a:pPr marL="285750" indent="-285750">
              <a:lnSpc>
                <a:spcPct val="100000"/>
              </a:lnSpc>
              <a:buClr>
                <a:srgbClr val="DA1B5C"/>
              </a:buClr>
              <a:buFont typeface="Arial" panose="020B0604020202020204" pitchFamily="34" charset="0"/>
              <a:buChar char="•"/>
            </a:pPr>
            <a:r>
              <a:rPr lang="lv-LV" dirty="0">
                <a:latin typeface="Calibri"/>
                <a:ea typeface="Calibri"/>
                <a:cs typeface="Calibri"/>
              </a:rPr>
              <a:t>Skaidras lomas</a:t>
            </a:r>
          </a:p>
          <a:p>
            <a:pPr marL="285750" indent="-285750">
              <a:lnSpc>
                <a:spcPct val="100000"/>
              </a:lnSpc>
              <a:buClr>
                <a:srgbClr val="DA1B5C"/>
              </a:buClr>
              <a:buFont typeface="Arial" panose="020B0604020202020204" pitchFamily="34" charset="0"/>
              <a:buChar char="•"/>
            </a:pPr>
            <a:r>
              <a:rPr lang="lv-LV" dirty="0">
                <a:latin typeface="Calibri"/>
                <a:ea typeface="Calibri"/>
                <a:cs typeface="Calibri"/>
              </a:rPr>
              <a:t>Adekvāti, laicīgi pieejami, paredzami un taisnīgi resursi</a:t>
            </a:r>
          </a:p>
          <a:p>
            <a:pPr marL="285750" indent="-285750">
              <a:lnSpc>
                <a:spcPct val="100000"/>
              </a:lnSpc>
              <a:buClr>
                <a:srgbClr val="DA1B5C"/>
              </a:buClr>
              <a:buFont typeface="Arial" panose="020B0604020202020204" pitchFamily="34" charset="0"/>
              <a:buChar char="•"/>
            </a:pPr>
            <a:r>
              <a:rPr lang="lv-LV" dirty="0">
                <a:latin typeface="Calibri"/>
                <a:ea typeface="Calibri"/>
                <a:cs typeface="Calibri"/>
              </a:rPr>
              <a:t>Atbildība par resursu izmantošanu un sasniedzamajiem rezultātiem; bez pārmērībām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F0A603E9-5CC8-A182-8A0F-3F30A588CD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529512" y="2381933"/>
            <a:ext cx="3300502" cy="3208087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496D311-E5A6-A71C-07FA-F6822AEECA24}"/>
              </a:ext>
            </a:extLst>
          </p:cNvPr>
          <p:cNvSpPr txBox="1">
            <a:spLocks/>
          </p:cNvSpPr>
          <p:nvPr/>
        </p:nvSpPr>
        <p:spPr>
          <a:xfrm>
            <a:off x="320438" y="1855256"/>
            <a:ext cx="5254543" cy="7062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164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b="0" i="1" kern="120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999"/>
              </a:lnSpc>
              <a:spcAft>
                <a:spcPts val="800"/>
              </a:spcAft>
            </a:pPr>
            <a:r>
              <a:rPr lang="lv-LV">
                <a:latin typeface="Calibri"/>
                <a:ea typeface="Calibri"/>
                <a:cs typeface="Calibri"/>
              </a:rPr>
              <a:t>Radīt izglītības līderiem labvēlīgus apstākļus izglītības uzlabošanai.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F5BB1D-4A6B-5347-E0AE-71E5B86424DE}"/>
              </a:ext>
            </a:extLst>
          </p:cNvPr>
          <p:cNvSpPr txBox="1"/>
          <p:nvPr/>
        </p:nvSpPr>
        <p:spPr>
          <a:xfrm>
            <a:off x="202891" y="6350824"/>
            <a:ext cx="14422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>
                <a:solidFill>
                  <a:srgbClr val="3A3D3D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bit.ly/gemreport2024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62162FA-1334-CC9E-B66B-08926CF6E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1163" y="1697387"/>
            <a:ext cx="2349957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99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02CEF-F19E-57CE-E3C9-C2FD0165D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34B72018-71A9-9D38-CE7B-25402F2D15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30267" y="2411242"/>
            <a:ext cx="3298992" cy="320662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567015-91D9-A20E-3356-253E7D4D45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20871" y="1631112"/>
            <a:ext cx="5715256" cy="359408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lv-LV" b="1" dirty="0"/>
              <a:t>Atlases procesā jānodrošina atklātība, konkurence un iekļaušana. </a:t>
            </a:r>
          </a:p>
          <a:p>
            <a:pPr>
              <a:lnSpc>
                <a:spcPct val="100000"/>
              </a:lnSpc>
            </a:pPr>
            <a:r>
              <a:rPr lang="lv-LV" b="1" i="1" dirty="0">
                <a:solidFill>
                  <a:srgbClr val="DA1B5C"/>
                </a:solidFill>
                <a:latin typeface="Calibri"/>
                <a:ea typeface="Calibri"/>
                <a:cs typeface="Calibri"/>
              </a:rPr>
              <a:t>63 %</a:t>
            </a:r>
            <a:r>
              <a:rPr lang="lv-LV" i="1" dirty="0">
                <a:latin typeface="Calibri"/>
                <a:ea typeface="Calibri"/>
                <a:cs typeface="Calibri"/>
              </a:rPr>
              <a:t> valstu, to skaitā arī Latvijā, darbinieku atlases process pamatskolās un vidusskolās ir atklāts un konkurētspējīgs. </a:t>
            </a:r>
          </a:p>
          <a:p>
            <a:pPr>
              <a:lnSpc>
                <a:spcPct val="100000"/>
              </a:lnSpc>
            </a:pPr>
            <a:r>
              <a:rPr lang="lv-LV" b="1" i="1" dirty="0">
                <a:solidFill>
                  <a:srgbClr val="DA1B5C"/>
                </a:solidFill>
                <a:latin typeface="Calibri"/>
                <a:ea typeface="Calibri"/>
                <a:cs typeface="Calibri"/>
              </a:rPr>
              <a:t>Latvijā </a:t>
            </a:r>
            <a:r>
              <a:rPr lang="lv-LV" i="1" dirty="0">
                <a:solidFill>
                  <a:srgbClr val="DA1B5C"/>
                </a:solidFill>
                <a:latin typeface="Calibri"/>
                <a:ea typeface="Calibri"/>
                <a:cs typeface="Calibri"/>
              </a:rPr>
              <a:t>skolu vadītājus amatā parasti ieceļ pašvaldība. </a:t>
            </a:r>
          </a:p>
          <a:p>
            <a:pPr>
              <a:lnSpc>
                <a:spcPct val="100000"/>
              </a:lnSpc>
            </a:pPr>
            <a:r>
              <a:rPr lang="lv-LV" b="1" dirty="0">
                <a:latin typeface="Calibri"/>
                <a:ea typeface="Calibri"/>
                <a:cs typeface="Calibri"/>
              </a:rPr>
              <a:t>Labākie skolotāji ne vienmēr ir labākie direktori.</a:t>
            </a:r>
          </a:p>
          <a:p>
            <a:pPr>
              <a:lnSpc>
                <a:spcPct val="100000"/>
              </a:lnSpc>
            </a:pPr>
            <a:r>
              <a:rPr lang="lv-LV" dirty="0"/>
              <a:t>Tāpēc atlases kritēriji būtu paplašināmi un dažādojami.</a:t>
            </a:r>
          </a:p>
          <a:p>
            <a:pPr>
              <a:lnSpc>
                <a:spcPct val="100000"/>
              </a:lnSpc>
            </a:pPr>
            <a:r>
              <a:rPr lang="lv-LV" i="1" dirty="0">
                <a:solidFill>
                  <a:srgbClr val="DA1B5C"/>
                </a:solidFill>
                <a:latin typeface="Calibri"/>
                <a:ea typeface="Calibri"/>
                <a:cs typeface="Calibri"/>
              </a:rPr>
              <a:t>2018. gada Starptautiskais mācību vides pētījums (TALIS 2018) rāda, ka </a:t>
            </a:r>
            <a:r>
              <a:rPr lang="lv-LV" b="1" i="1" dirty="0">
                <a:solidFill>
                  <a:srgbClr val="DA1B5C"/>
                </a:solidFill>
                <a:latin typeface="Calibri"/>
                <a:ea typeface="Calibri"/>
                <a:cs typeface="Calibri"/>
              </a:rPr>
              <a:t>Latvijā</a:t>
            </a:r>
            <a:r>
              <a:rPr lang="lv-LV" i="1" dirty="0">
                <a:solidFill>
                  <a:srgbClr val="DA1B5C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lv-LV" b="1" i="1" dirty="0">
                <a:solidFill>
                  <a:srgbClr val="DA1B5C"/>
                </a:solidFill>
                <a:latin typeface="Calibri"/>
                <a:ea typeface="Calibri"/>
                <a:cs typeface="Calibri"/>
              </a:rPr>
              <a:t>84 %</a:t>
            </a:r>
            <a:r>
              <a:rPr lang="lv-LV" i="1" dirty="0">
                <a:solidFill>
                  <a:srgbClr val="DA1B5C"/>
                </a:solidFill>
                <a:latin typeface="Calibri"/>
                <a:ea typeface="Calibri"/>
                <a:cs typeface="Calibri"/>
              </a:rPr>
              <a:t> līdera pozīciju skolā aizpilda sievietes, un tas pārsniedz skolotāju sieviešu īpatsvaru.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A0EC24-271D-2948-1ACF-90A2A33D3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2. Atlasīt</a:t>
            </a:r>
            <a:r>
              <a:rPr lang="lv-LV" dirty="0">
                <a:solidFill>
                  <a:schemeClr val="bg1">
                    <a:lumMod val="75000"/>
                  </a:schemeClr>
                </a:solidFill>
              </a:rPr>
              <a:t>, atbalstīt un novērtēt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B013EEA-4BA4-0D46-1A3A-43D5445F3447}"/>
              </a:ext>
            </a:extLst>
          </p:cNvPr>
          <p:cNvSpPr txBox="1">
            <a:spLocks/>
          </p:cNvSpPr>
          <p:nvPr/>
        </p:nvSpPr>
        <p:spPr>
          <a:xfrm>
            <a:off x="320439" y="1855256"/>
            <a:ext cx="4138828" cy="7062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164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b="0" i="1" kern="120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lv-LV" dirty="0">
                <a:effectLst/>
                <a:ea typeface=""/>
              </a:rPr>
              <a:t>Investēt skolu direktoru profesionalizācijā.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C17980D-CEF9-A158-C66C-A712ABEB72E0}"/>
              </a:ext>
            </a:extLst>
          </p:cNvPr>
          <p:cNvSpPr txBox="1">
            <a:spLocks/>
          </p:cNvSpPr>
          <p:nvPr/>
        </p:nvSpPr>
        <p:spPr>
          <a:xfrm rot="16200000">
            <a:off x="9304059" y="3498008"/>
            <a:ext cx="5006249" cy="1276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i="1" kern="1200">
                <a:solidFill>
                  <a:srgbClr val="3A3D3D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164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b="0" i="1" kern="120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>
                <a:solidFill>
                  <a:srgbClr val="3A3D3D"/>
                </a:solidFill>
              </a:rPr>
              <a:t>Avots. 211 valstu profila analīze, kurā tika vērtēti ar skolas līderību saistītie likumi un politika.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044EAD5-22EF-F2CE-4CCA-4FA22C13D4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4381" t="33968" r="35461" b="32382"/>
          <a:stretch/>
        </p:blipFill>
        <p:spPr>
          <a:xfrm>
            <a:off x="344916" y="5339827"/>
            <a:ext cx="637027" cy="71079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CE671CD-2FB7-7ADD-BAFB-958B88EE07FD}"/>
              </a:ext>
            </a:extLst>
          </p:cNvPr>
          <p:cNvGrpSpPr/>
          <p:nvPr/>
        </p:nvGrpSpPr>
        <p:grpSpPr>
          <a:xfrm>
            <a:off x="932891" y="5803353"/>
            <a:ext cx="1974521" cy="273934"/>
            <a:chOff x="932891" y="5606395"/>
            <a:chExt cx="1974521" cy="27393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E21A1F7-BC52-A222-F724-29C670A99634}"/>
                </a:ext>
              </a:extLst>
            </p:cNvPr>
            <p:cNvSpPr txBox="1"/>
            <p:nvPr/>
          </p:nvSpPr>
          <p:spPr>
            <a:xfrm>
              <a:off x="1081351" y="5618719"/>
              <a:ext cx="182606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100">
                  <a:solidFill>
                    <a:srgbClr val="3A3D3D"/>
                  </a:solidFill>
                  <a:effectLst/>
                  <a:latin typeface="Calibri" panose="020F0502020204030204" pitchFamily="34" charset="0"/>
                  <a:ea typeface="Calibri"/>
                  <a:cs typeface="Calibri" panose="020F0502020204030204" pitchFamily="34" charset="0"/>
                </a:rPr>
                <a:t>www.education-profiles.org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CB41460-469F-E0F9-5DFF-1CD221A1181A}"/>
                </a:ext>
              </a:extLst>
            </p:cNvPr>
            <p:cNvSpPr txBox="1"/>
            <p:nvPr/>
          </p:nvSpPr>
          <p:spPr>
            <a:xfrm>
              <a:off x="932891" y="5606395"/>
              <a:ext cx="2487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1050">
                  <a:solidFill>
                    <a:srgbClr val="3A3D3D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|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883FE60-286B-7B64-95E7-147909997292}"/>
              </a:ext>
            </a:extLst>
          </p:cNvPr>
          <p:cNvSpPr txBox="1"/>
          <p:nvPr/>
        </p:nvSpPr>
        <p:spPr>
          <a:xfrm>
            <a:off x="202891" y="6350824"/>
            <a:ext cx="14422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>
                <a:solidFill>
                  <a:srgbClr val="3A3D3D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bit.ly/gemreport2024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FA982F1-5183-3433-A09F-B10C91D45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163" y="1697387"/>
            <a:ext cx="2349957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1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21A89-2D44-354D-7554-278E2F09C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2E370875-18CD-741D-9F25-2DE2911FCD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31366" y="2411242"/>
            <a:ext cx="3296793" cy="320662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72B666-6669-327F-2F03-BEF0E3EB09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5243" y="1733643"/>
            <a:ext cx="6038376" cy="368139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lv-LV" b="1" dirty="0"/>
              <a:t>Sagatavot, apmācīt un atbalstīt skolu direktorus. </a:t>
            </a:r>
          </a:p>
          <a:p>
            <a:pPr>
              <a:lnSpc>
                <a:spcPct val="100000"/>
              </a:lnSpc>
            </a:pPr>
            <a:r>
              <a:rPr lang="lv-LV" i="1" dirty="0"/>
              <a:t>Tikai </a:t>
            </a:r>
            <a:r>
              <a:rPr lang="lv-LV" b="1" i="1" dirty="0">
                <a:solidFill>
                  <a:srgbClr val="DA1B5C"/>
                </a:solidFill>
              </a:rPr>
              <a:t>10 %</a:t>
            </a:r>
            <a:r>
              <a:rPr lang="lv-LV" i="1" dirty="0"/>
              <a:t> apmācību programmu pirms darba uzsākšanas un </a:t>
            </a:r>
            <a:r>
              <a:rPr lang="lv-LV" b="1" i="1" dirty="0">
                <a:solidFill>
                  <a:srgbClr val="DA1B5C"/>
                </a:solidFill>
              </a:rPr>
              <a:t>24 %</a:t>
            </a:r>
            <a:r>
              <a:rPr lang="lv-LV" i="1" dirty="0"/>
              <a:t> profesionālās izaugsmes programmu ir uzsvērti visi četri galvenie </a:t>
            </a:r>
            <a:r>
              <a:rPr lang="lv-LV" i="1" dirty="0">
                <a:latin typeface="Calibri"/>
                <a:ea typeface="Calibri"/>
                <a:cs typeface="Calibri"/>
              </a:rPr>
              <a:t>aspekti. (PEER)</a:t>
            </a:r>
            <a:endParaRPr lang="lv-LV" i="1" baseline="-25000" dirty="0">
              <a:latin typeface="Calibri"/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lv-LV" b="1" i="1" dirty="0">
                <a:solidFill>
                  <a:srgbClr val="DA1B5C"/>
                </a:solidFill>
              </a:rPr>
              <a:t>31 %</a:t>
            </a:r>
            <a:r>
              <a:rPr lang="lv-LV" i="1" dirty="0"/>
              <a:t> valstu ir darbā ievadīšanas programmas jaunajiem direktoriem. </a:t>
            </a:r>
          </a:p>
          <a:p>
            <a:pPr>
              <a:lnSpc>
                <a:spcPct val="100000"/>
              </a:lnSpc>
            </a:pPr>
            <a:r>
              <a:rPr lang="lv-LV" b="1" i="1" dirty="0">
                <a:solidFill>
                  <a:srgbClr val="DA1B5C"/>
                </a:solidFill>
                <a:latin typeface="Calibri"/>
                <a:ea typeface="Calibri"/>
                <a:cs typeface="Calibri"/>
              </a:rPr>
              <a:t>Latvijā </a:t>
            </a:r>
            <a:r>
              <a:rPr lang="lv-LV" i="1" dirty="0">
                <a:solidFill>
                  <a:srgbClr val="DA1B5C"/>
                </a:solidFill>
                <a:latin typeface="Calibri"/>
                <a:ea typeface="Calibri"/>
                <a:cs typeface="Calibri"/>
              </a:rPr>
              <a:t>tikai puse skolu direktoru pirms stāšanās amatā iziet apmācību kursu vai programmu skolu vadītājiem.</a:t>
            </a:r>
          </a:p>
          <a:p>
            <a:pPr>
              <a:lnSpc>
                <a:spcPct val="100000"/>
              </a:lnSpc>
            </a:pPr>
            <a:r>
              <a:rPr lang="lv-LV" b="1" dirty="0"/>
              <a:t>Atbalstīt skolu direktorus pievērsties savam pamatuzdevumam.</a:t>
            </a:r>
          </a:p>
          <a:p>
            <a:pPr>
              <a:lnSpc>
                <a:spcPct val="100000"/>
              </a:lnSpc>
            </a:pPr>
            <a:r>
              <a:rPr lang="lv-LV" b="1" i="1" dirty="0">
                <a:solidFill>
                  <a:srgbClr val="DA1B5C"/>
                </a:solidFill>
                <a:latin typeface="Calibri"/>
                <a:ea typeface="Calibri"/>
                <a:cs typeface="Calibri"/>
              </a:rPr>
              <a:t>Latvijā</a:t>
            </a:r>
            <a:r>
              <a:rPr lang="lv-LV" i="1" dirty="0">
                <a:solidFill>
                  <a:srgbClr val="DA1B5C"/>
                </a:solidFill>
                <a:latin typeface="Calibri"/>
                <a:ea typeface="Calibri"/>
                <a:cs typeface="Calibri"/>
              </a:rPr>
              <a:t> skolu direktoriem ir jāpabeidz 72 stundu profesionālās pilnveides programma izglītības vadībā.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2EBD80-A2FF-5763-525C-E25C7D012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>
                <a:solidFill>
                  <a:srgbClr val="BFBEBE"/>
                </a:solidFill>
              </a:rPr>
              <a:t>2. Atlasīt, </a:t>
            </a:r>
            <a:r>
              <a:rPr lang="lv-LV" dirty="0"/>
              <a:t>atbalstīt </a:t>
            </a:r>
            <a:r>
              <a:rPr lang="lv-LV" dirty="0">
                <a:solidFill>
                  <a:schemeClr val="bg1">
                    <a:lumMod val="75000"/>
                  </a:schemeClr>
                </a:solidFill>
              </a:rPr>
              <a:t>un novērtēt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C3B4F17-E046-EB62-28CA-77A39FC8DCEF}"/>
              </a:ext>
            </a:extLst>
          </p:cNvPr>
          <p:cNvSpPr txBox="1">
            <a:spLocks/>
          </p:cNvSpPr>
          <p:nvPr/>
        </p:nvSpPr>
        <p:spPr>
          <a:xfrm>
            <a:off x="320439" y="1855256"/>
            <a:ext cx="4138828" cy="7062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164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b="0" i="1" kern="120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lv-LV" dirty="0">
                <a:effectLst/>
                <a:ea typeface=""/>
              </a:rPr>
              <a:t>Investēt skolu direktoru profesionalizācijā.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727D126A-C018-E6DD-C30F-25F0C52163FB}"/>
              </a:ext>
            </a:extLst>
          </p:cNvPr>
          <p:cNvSpPr txBox="1">
            <a:spLocks/>
          </p:cNvSpPr>
          <p:nvPr/>
        </p:nvSpPr>
        <p:spPr>
          <a:xfrm rot="16200000">
            <a:off x="9304059" y="3498008"/>
            <a:ext cx="5006249" cy="1276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i="1" kern="1200">
                <a:solidFill>
                  <a:srgbClr val="3A3D3D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164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b="0" i="1" kern="120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>
                <a:solidFill>
                  <a:srgbClr val="3A3D3D"/>
                </a:solidFill>
              </a:rPr>
              <a:t>Avots. 211 valstu profila analīze, kurā tika vērtēti ar skolas līderību saistītie likumi un politika.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40EC7637-2604-6690-5267-31BA394CD6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4381" t="33968" r="35461" b="32382"/>
          <a:stretch/>
        </p:blipFill>
        <p:spPr>
          <a:xfrm>
            <a:off x="344916" y="5339827"/>
            <a:ext cx="637027" cy="71079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6FA5E73-7CBA-8BC3-5C3A-7753AA6FFE3F}"/>
              </a:ext>
            </a:extLst>
          </p:cNvPr>
          <p:cNvGrpSpPr/>
          <p:nvPr/>
        </p:nvGrpSpPr>
        <p:grpSpPr>
          <a:xfrm>
            <a:off x="932891" y="5803353"/>
            <a:ext cx="1974521" cy="273934"/>
            <a:chOff x="932891" y="5606395"/>
            <a:chExt cx="1974521" cy="27393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70659ED-1AE5-D1D3-1EC8-F864D15850AC}"/>
                </a:ext>
              </a:extLst>
            </p:cNvPr>
            <p:cNvSpPr txBox="1"/>
            <p:nvPr/>
          </p:nvSpPr>
          <p:spPr>
            <a:xfrm>
              <a:off x="1081351" y="5618719"/>
              <a:ext cx="182606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100" dirty="0">
                  <a:solidFill>
                    <a:srgbClr val="3A3D3D"/>
                  </a:solidFill>
                  <a:effectLst/>
                  <a:latin typeface="Calibri" panose="020F0502020204030204" pitchFamily="34" charset="0"/>
                  <a:ea typeface="Calibri"/>
                  <a:cs typeface="Calibri" panose="020F0502020204030204" pitchFamily="34" charset="0"/>
                </a:rPr>
                <a:t>www.education-profiles.org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35652CB-6080-0BD1-AFB5-332C1746F80E}"/>
                </a:ext>
              </a:extLst>
            </p:cNvPr>
            <p:cNvSpPr txBox="1"/>
            <p:nvPr/>
          </p:nvSpPr>
          <p:spPr>
            <a:xfrm>
              <a:off x="932891" y="5606395"/>
              <a:ext cx="2487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1050">
                  <a:solidFill>
                    <a:srgbClr val="3A3D3D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|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F748D27-A521-0611-0D8A-E0EF61D10822}"/>
              </a:ext>
            </a:extLst>
          </p:cNvPr>
          <p:cNvSpPr txBox="1"/>
          <p:nvPr/>
        </p:nvSpPr>
        <p:spPr>
          <a:xfrm>
            <a:off x="202891" y="6350824"/>
            <a:ext cx="14422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>
                <a:solidFill>
                  <a:srgbClr val="3A3D3D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bit.ly/gemreport2024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CDCD408-A061-B198-E7C4-C0C0B465E1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163" y="1697387"/>
            <a:ext cx="2349957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89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E0A2B-F358-863C-E5EC-1AD16FCA0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800A7C59-E2E5-A553-6B23-B734945362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31367" y="2411242"/>
            <a:ext cx="3296792" cy="320662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C32202-6902-7DE8-98EB-03A1750583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45437" y="1856122"/>
            <a:ext cx="5929024" cy="442942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lv-LV" b="1" dirty="0"/>
              <a:t>Īstenot standartus un novērtēt līderu sasniegumus.</a:t>
            </a:r>
          </a:p>
          <a:p>
            <a:pPr>
              <a:lnSpc>
                <a:spcPct val="100000"/>
              </a:lnSpc>
            </a:pPr>
            <a:r>
              <a:rPr lang="lv-LV" dirty="0">
                <a:latin typeface="Calibri"/>
                <a:ea typeface="Calibri"/>
                <a:cs typeface="Calibri"/>
              </a:rPr>
              <a:t>Gandrīz </a:t>
            </a:r>
            <a:r>
              <a:rPr lang="lv-LV" b="1" dirty="0">
                <a:latin typeface="Calibri"/>
                <a:ea typeface="Calibri"/>
                <a:cs typeface="Calibri"/>
              </a:rPr>
              <a:t>pusē</a:t>
            </a:r>
            <a:r>
              <a:rPr lang="lv-LV" dirty="0">
                <a:latin typeface="Calibri"/>
                <a:ea typeface="Calibri"/>
                <a:cs typeface="Calibri"/>
              </a:rPr>
              <a:t> valstu ir savi profesiju standarti un kompetenču ietvari. </a:t>
            </a:r>
          </a:p>
          <a:p>
            <a:pPr>
              <a:lnSpc>
                <a:spcPct val="100000"/>
              </a:lnSpc>
            </a:pPr>
            <a:r>
              <a:rPr lang="lv-LV" dirty="0">
                <a:latin typeface="Calibri"/>
                <a:ea typeface="Calibri"/>
                <a:cs typeface="Calibri"/>
              </a:rPr>
              <a:t>Standarti palīdz </a:t>
            </a:r>
          </a:p>
          <a:p>
            <a:pPr marL="285750" indent="-285750">
              <a:lnSpc>
                <a:spcPct val="100000"/>
              </a:lnSpc>
              <a:buClr>
                <a:srgbClr val="DA1B5C"/>
              </a:buClr>
              <a:buFont typeface="Arial" panose="020B0604020202020204" pitchFamily="34" charset="0"/>
              <a:buChar char="•"/>
            </a:pPr>
            <a:r>
              <a:rPr lang="lv-LV" dirty="0">
                <a:latin typeface="Calibri"/>
                <a:ea typeface="Calibri"/>
                <a:cs typeface="Calibri"/>
              </a:rPr>
              <a:t>skolu direktoriem pievērsties plašākam jautājumu klāstam, nevis tikai administratīviem uzdevumiem;</a:t>
            </a:r>
          </a:p>
          <a:p>
            <a:pPr marL="285750" indent="-285750">
              <a:lnSpc>
                <a:spcPct val="100000"/>
              </a:lnSpc>
              <a:buClr>
                <a:srgbClr val="DA1B5C"/>
              </a:buClr>
              <a:buFont typeface="Arial" panose="020B0604020202020204" pitchFamily="34" charset="0"/>
              <a:buChar char="•"/>
            </a:pPr>
            <a:r>
              <a:rPr lang="lv-LV" dirty="0">
                <a:latin typeface="Calibri"/>
                <a:ea typeface="Calibri"/>
                <a:cs typeface="Calibri"/>
              </a:rPr>
              <a:t>izklāstīt valsts prioritātes; </a:t>
            </a:r>
          </a:p>
          <a:p>
            <a:pPr marL="285750" indent="-285750">
              <a:lnSpc>
                <a:spcPct val="100000"/>
              </a:lnSpc>
              <a:buClr>
                <a:srgbClr val="DA1B5C"/>
              </a:buClr>
              <a:buFont typeface="Arial" panose="020B0604020202020204" pitchFamily="34" charset="0"/>
              <a:buChar char="•"/>
            </a:pPr>
            <a:r>
              <a:rPr lang="lv-LV" dirty="0">
                <a:latin typeface="Calibri"/>
                <a:ea typeface="Calibri"/>
                <a:cs typeface="Calibri"/>
              </a:rPr>
              <a:t>atlasīt, sagatavot un apmācīt nākamos līderus.</a:t>
            </a:r>
          </a:p>
          <a:p>
            <a:pPr>
              <a:lnSpc>
                <a:spcPct val="100000"/>
              </a:lnSpc>
            </a:pPr>
            <a:r>
              <a:rPr lang="lv-LV" dirty="0">
                <a:latin typeface="Calibri"/>
                <a:ea typeface="Calibri"/>
                <a:cs typeface="Calibri"/>
              </a:rPr>
              <a:t>Tiem vajadzētu</a:t>
            </a:r>
          </a:p>
          <a:p>
            <a:pPr marL="285750" indent="-285750">
              <a:lnSpc>
                <a:spcPct val="100000"/>
              </a:lnSpc>
              <a:buClr>
                <a:srgbClr val="DA1B5C"/>
              </a:buClr>
              <a:buFont typeface="Arial" panose="020B0604020202020204" pitchFamily="34" charset="0"/>
              <a:buChar char="•"/>
            </a:pPr>
            <a:r>
              <a:rPr lang="lv-LV" dirty="0">
                <a:latin typeface="Calibri"/>
                <a:ea typeface="Calibri"/>
                <a:cs typeface="Calibri"/>
              </a:rPr>
              <a:t>atspoguļot valsts kultūras kontekstu un būt formatīviem.</a:t>
            </a:r>
          </a:p>
          <a:p>
            <a:pPr>
              <a:lnSpc>
                <a:spcPct val="100000"/>
              </a:lnSpc>
            </a:pPr>
            <a:r>
              <a:rPr lang="lv-LV" b="1" i="1" dirty="0">
                <a:solidFill>
                  <a:srgbClr val="DA1B5C"/>
                </a:solidFill>
                <a:latin typeface="Calibri"/>
                <a:ea typeface="Calibri"/>
                <a:cs typeface="Calibri"/>
              </a:rPr>
              <a:t>Latvija</a:t>
            </a:r>
            <a:r>
              <a:rPr lang="lv-LV" i="1" dirty="0">
                <a:latin typeface="Calibri"/>
                <a:ea typeface="Calibri"/>
                <a:cs typeface="Calibri"/>
              </a:rPr>
              <a:t> ir viena no trim valstīm, kas skolu direktoru algu ir paaugstinājusi par vismaz</a:t>
            </a:r>
            <a:r>
              <a:rPr lang="lv-LV" b="1" i="1" dirty="0">
                <a:solidFill>
                  <a:srgbClr val="DA1B5C"/>
                </a:solidFill>
                <a:latin typeface="Calibri"/>
                <a:ea typeface="Calibri"/>
                <a:cs typeface="Calibri"/>
              </a:rPr>
              <a:t> 20 %.</a:t>
            </a:r>
            <a:r>
              <a:rPr lang="lv-LV" i="1" dirty="0">
                <a:latin typeface="Calibri"/>
                <a:ea typeface="Calibri"/>
                <a:cs typeface="Calibri"/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CAC9F5-FEB8-CC4D-B513-AFF8E526F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>
                <a:solidFill>
                  <a:srgbClr val="BFBEBE"/>
                </a:solidFill>
              </a:rPr>
              <a:t>2. </a:t>
            </a:r>
            <a:r>
              <a:rPr lang="lv-LV" dirty="0">
                <a:solidFill>
                  <a:schemeClr val="bg1">
                    <a:lumMod val="75000"/>
                  </a:schemeClr>
                </a:solidFill>
              </a:rPr>
              <a:t>Atlasīt, atbalstīt un </a:t>
            </a:r>
            <a:r>
              <a:rPr lang="lv-LV" dirty="0"/>
              <a:t>novērtēt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5A62C64-3D89-A325-10C2-6370C31D930A}"/>
              </a:ext>
            </a:extLst>
          </p:cNvPr>
          <p:cNvSpPr txBox="1">
            <a:spLocks/>
          </p:cNvSpPr>
          <p:nvPr/>
        </p:nvSpPr>
        <p:spPr>
          <a:xfrm>
            <a:off x="320439" y="1855256"/>
            <a:ext cx="4138828" cy="7062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164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b="0" i="1" kern="120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lv-LV" dirty="0">
                <a:effectLst/>
                <a:ea typeface=""/>
              </a:rPr>
              <a:t>Investēt skolu direktoru profesionalizācijā.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FF68E89-AB79-2C06-8078-ECA4B3415E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4381" t="33968" r="35461" b="32382"/>
          <a:stretch/>
        </p:blipFill>
        <p:spPr>
          <a:xfrm>
            <a:off x="344916" y="5339827"/>
            <a:ext cx="637027" cy="71079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0AB8D5A-88F3-E515-9989-72789725EFCC}"/>
              </a:ext>
            </a:extLst>
          </p:cNvPr>
          <p:cNvGrpSpPr/>
          <p:nvPr/>
        </p:nvGrpSpPr>
        <p:grpSpPr>
          <a:xfrm>
            <a:off x="932891" y="5803353"/>
            <a:ext cx="1974521" cy="273934"/>
            <a:chOff x="932891" y="5606395"/>
            <a:chExt cx="1974521" cy="27393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255A4D-F856-6906-0284-119D85EE64DD}"/>
                </a:ext>
              </a:extLst>
            </p:cNvPr>
            <p:cNvSpPr txBox="1"/>
            <p:nvPr/>
          </p:nvSpPr>
          <p:spPr>
            <a:xfrm>
              <a:off x="1081351" y="5618719"/>
              <a:ext cx="182606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100" dirty="0">
                  <a:solidFill>
                    <a:srgbClr val="3A3D3D"/>
                  </a:solidFill>
                  <a:effectLst/>
                  <a:latin typeface="Calibri" panose="020F0502020204030204" pitchFamily="34" charset="0"/>
                  <a:ea typeface="Calibri"/>
                  <a:cs typeface="Calibri" panose="020F0502020204030204" pitchFamily="34" charset="0"/>
                </a:rPr>
                <a:t>www.education-profiles.org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32651A-55EB-8F1D-B173-3D125CA27C4A}"/>
                </a:ext>
              </a:extLst>
            </p:cNvPr>
            <p:cNvSpPr txBox="1"/>
            <p:nvPr/>
          </p:nvSpPr>
          <p:spPr>
            <a:xfrm>
              <a:off x="932891" y="5606395"/>
              <a:ext cx="2487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1050">
                  <a:solidFill>
                    <a:srgbClr val="3A3D3D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|</a:t>
              </a:r>
            </a:p>
          </p:txBody>
        </p:sp>
      </p:grp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F6B6ABB5-0140-33ED-EBF0-1D6097723AA9}"/>
              </a:ext>
            </a:extLst>
          </p:cNvPr>
          <p:cNvSpPr txBox="1">
            <a:spLocks/>
          </p:cNvSpPr>
          <p:nvPr/>
        </p:nvSpPr>
        <p:spPr>
          <a:xfrm rot="16200000">
            <a:off x="9304059" y="3498008"/>
            <a:ext cx="5006249" cy="1276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i="1" kern="1200">
                <a:solidFill>
                  <a:srgbClr val="3A3D3D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164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b="0" i="1" kern="120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>
                <a:solidFill>
                  <a:srgbClr val="3A3D3D"/>
                </a:solidFill>
              </a:rPr>
              <a:t>Avots. 211 valstu profila analīze, kurā tika vērtēti ar skolas līderību saistītie likumi un politika.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FFA4FC-72A5-B4D2-170F-9D0E9DC45615}"/>
              </a:ext>
            </a:extLst>
          </p:cNvPr>
          <p:cNvSpPr txBox="1"/>
          <p:nvPr/>
        </p:nvSpPr>
        <p:spPr>
          <a:xfrm>
            <a:off x="202891" y="6350824"/>
            <a:ext cx="14422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>
                <a:solidFill>
                  <a:srgbClr val="3A3D3D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bit.ly/gemreport2024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9385D82-A508-B846-5828-A622A4E71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1163" y="1697387"/>
            <a:ext cx="2349957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77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8140E-1780-0307-EF39-3C3ACC3CB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ith a circle around them&#10;&#10;AI-generated content may be incorrect.">
            <a:extLst>
              <a:ext uri="{FF2B5EF4-FFF2-40B4-BE49-F238E27FC236}">
                <a16:creationId xmlns:a16="http://schemas.microsoft.com/office/drawing/2014/main" id="{6E855FF4-7649-9829-39A9-5122D4F3F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908" y="286806"/>
            <a:ext cx="3744133" cy="37562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CF11A1-6B2B-7B78-EB73-CA93335C3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29" y="1234356"/>
            <a:ext cx="7951805" cy="1028700"/>
          </a:xfrm>
        </p:spPr>
        <p:txBody>
          <a:bodyPr/>
          <a:lstStyle/>
          <a:p>
            <a:r>
              <a:rPr lang="lv-LV" dirty="0"/>
              <a:t>Līderība skolā – nacionālie tiesību akti un politika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0319E8-9148-F830-0DA0-8923335E58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286" y="1773401"/>
            <a:ext cx="7865648" cy="429109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buClr>
                <a:srgbClr val="D60952"/>
              </a:buClr>
            </a:pPr>
            <a:r>
              <a:rPr lang="lv-LV" b="1" dirty="0">
                <a:solidFill>
                  <a:srgbClr val="DA1B5C"/>
                </a:solidFill>
                <a:latin typeface="Calibri"/>
                <a:ea typeface="Calibri"/>
                <a:cs typeface="Calibri"/>
              </a:rPr>
              <a:t>Latvija </a:t>
            </a:r>
          </a:p>
          <a:p>
            <a:pPr marL="285750" indent="-285750">
              <a:lnSpc>
                <a:spcPct val="100000"/>
              </a:lnSpc>
              <a:buClr>
                <a:srgbClr val="D60952"/>
              </a:buClr>
              <a:buFont typeface="Arial" panose="020B0604020202020204" pitchFamily="34" charset="0"/>
              <a:buChar char="•"/>
            </a:pPr>
            <a:r>
              <a:rPr lang="lv-LV" b="1" dirty="0">
                <a:latin typeface="Calibri"/>
                <a:ea typeface="Calibri"/>
                <a:cs typeface="Calibri"/>
              </a:rPr>
              <a:t>Kvalifikācija un apmācība. </a:t>
            </a:r>
            <a:r>
              <a:rPr lang="lv-LV" dirty="0">
                <a:latin typeface="Calibri"/>
                <a:ea typeface="Calibri"/>
                <a:cs typeface="Calibri"/>
              </a:rPr>
              <a:t>Lai kļūtu par skolas direktoru, kandidātiem jābūt ar augstāko izglītību un vismaz trīs gadu mācīšanas pieredzi.</a:t>
            </a:r>
          </a:p>
          <a:p>
            <a:pPr marL="285750" indent="-285750">
              <a:lnSpc>
                <a:spcPct val="100000"/>
              </a:lnSpc>
              <a:buClr>
                <a:srgbClr val="D60952"/>
              </a:buClr>
              <a:buFont typeface="Arial" panose="020B0604020202020204" pitchFamily="34" charset="0"/>
              <a:buChar char="•"/>
            </a:pPr>
            <a:r>
              <a:rPr lang="lv-LV" b="1" i="0" dirty="0">
                <a:solidFill>
                  <a:srgbClr val="1A1A1A"/>
                </a:solidFill>
                <a:effectLst/>
                <a:latin typeface="MuseoSansRounded"/>
                <a:cs typeface="Calibri"/>
              </a:rPr>
              <a:t>Nacionālie </a:t>
            </a:r>
            <a:r>
              <a:rPr lang="lv-LV" b="1" dirty="0">
                <a:solidFill>
                  <a:srgbClr val="1A1A1A"/>
                </a:solidFill>
                <a:latin typeface="MuseoSansRounded"/>
                <a:cs typeface="Calibri"/>
              </a:rPr>
              <a:t>skolas direktora </a:t>
            </a:r>
            <a:r>
              <a:rPr lang="lv-LV" b="1" i="0" dirty="0">
                <a:solidFill>
                  <a:srgbClr val="1A1A1A"/>
                </a:solidFill>
                <a:effectLst/>
                <a:latin typeface="MuseoSansRounded"/>
                <a:cs typeface="Calibri"/>
              </a:rPr>
              <a:t>profesijas standarti.</a:t>
            </a:r>
            <a:r>
              <a:rPr lang="lv-LV" b="0" i="0" dirty="0">
                <a:solidFill>
                  <a:srgbClr val="1A1A1A"/>
                </a:solidFill>
                <a:effectLst/>
                <a:latin typeface="MuseoSansRounded"/>
                <a:cs typeface="Calibri"/>
              </a:rPr>
              <a:t> 49 % valstu skolas direktora amata standarts ir izstrādāts kā atsevišķs dokuments, bet 79 % valstu standarts ir iestrādāts likumos vai politikās. </a:t>
            </a:r>
            <a:r>
              <a:rPr lang="lv-LV" b="1" dirty="0">
                <a:solidFill>
                  <a:srgbClr val="1A1A1A"/>
                </a:solidFill>
                <a:latin typeface="MuseoSansRounded"/>
                <a:cs typeface="Calibri"/>
              </a:rPr>
              <a:t>Latvijā pastāv abas pieejas.</a:t>
            </a:r>
            <a:r>
              <a:rPr lang="lv-LV" b="0" i="0" dirty="0">
                <a:solidFill>
                  <a:srgbClr val="1A1A1A"/>
                </a:solidFill>
                <a:effectLst/>
                <a:latin typeface="MuseoSansRounded"/>
                <a:cs typeface="Calibri"/>
              </a:rPr>
              <a:t>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D60952"/>
              </a:buClr>
              <a:buFont typeface="Arial" panose="020B0604020202020204" pitchFamily="34" charset="0"/>
              <a:buChar char="•"/>
            </a:pPr>
            <a:r>
              <a:rPr lang="lv-LV" b="1" dirty="0">
                <a:solidFill>
                  <a:srgbClr val="1A1A1A"/>
                </a:solidFill>
                <a:latin typeface="MuseoSansRounded"/>
                <a:cs typeface="Calibri"/>
              </a:rPr>
              <a:t>Nacionālās programmas institūciju stiprināšanai.</a:t>
            </a:r>
            <a:r>
              <a:rPr lang="lv-LV" b="1" i="0" dirty="0">
                <a:solidFill>
                  <a:srgbClr val="1A1A1A"/>
                </a:solidFill>
                <a:effectLst/>
                <a:latin typeface="MuseoSansRounded"/>
                <a:cs typeface="Calibri"/>
              </a:rPr>
              <a:t> </a:t>
            </a:r>
            <a:r>
              <a:rPr lang="lv-LV" dirty="0">
                <a:latin typeface="MuseoSansRounded"/>
                <a:cs typeface="Calibri"/>
              </a:rPr>
              <a:t>Aptaujas dati liecina, ka 35 % dalībvalstu ministriju amatpersonu ir ziņojuši par izteiktu vai ļoti izteiktu nepieciešamību </a:t>
            </a:r>
            <a:r>
              <a:rPr lang="lv-LV" i="0" dirty="0">
                <a:effectLst/>
                <a:latin typeface="MuseoSansRounded"/>
                <a:cs typeface="Calibri"/>
              </a:rPr>
              <a:t>pēc profesionālās </a:t>
            </a:r>
            <a:r>
              <a:rPr lang="lv-LV" dirty="0">
                <a:latin typeface="MuseoSansRounded"/>
                <a:cs typeface="Calibri"/>
              </a:rPr>
              <a:t>pilnveides</a:t>
            </a:r>
            <a:r>
              <a:rPr lang="lv-LV" i="0" dirty="0">
                <a:effectLst/>
                <a:latin typeface="MuseoSansRounded"/>
                <a:cs typeface="Calibri"/>
              </a:rPr>
              <a:t> pasākumiem, kas palīdzētu </a:t>
            </a:r>
            <a:r>
              <a:rPr lang="lv-LV" dirty="0">
                <a:latin typeface="MuseoSansRounded"/>
                <a:cs typeface="Calibri"/>
              </a:rPr>
              <a:t>pētījumos gūtus pierādījumus izmantot plānošanā</a:t>
            </a:r>
            <a:r>
              <a:rPr lang="lv-LV" i="0" dirty="0">
                <a:effectLst/>
                <a:latin typeface="MuseoSansRounded"/>
                <a:cs typeface="Calibri"/>
              </a:rPr>
              <a:t>. </a:t>
            </a:r>
            <a:br>
              <a:rPr lang="lv-LV" i="0" dirty="0">
                <a:effectLst/>
                <a:latin typeface="MuseoSansRounded"/>
                <a:cs typeface="Calibri"/>
              </a:rPr>
            </a:br>
            <a:br>
              <a:rPr lang="lv-LV" i="0" dirty="0">
                <a:effectLst/>
                <a:latin typeface="MuseoSansRounded"/>
                <a:cs typeface="Calibri"/>
              </a:rPr>
            </a:br>
            <a:r>
              <a:rPr lang="lv-LV" i="0" dirty="0">
                <a:effectLst/>
                <a:latin typeface="MuseoSansRounded"/>
                <a:cs typeface="Calibri"/>
              </a:rPr>
              <a:t>Latvijā Izglītības un zinātnes ministrija </a:t>
            </a:r>
            <a:r>
              <a:rPr lang="lv-LV" dirty="0">
                <a:latin typeface="MuseoSansRounded"/>
                <a:cs typeface="Calibri"/>
              </a:rPr>
              <a:t>nesen nolīgusi prasmīgus datu analītiķus un pētniekus, lai stiprinātu uz pierādījumiem balstītas politikas veidošanu un plānošanu.</a:t>
            </a:r>
          </a:p>
          <a:p>
            <a:pPr marL="285750" indent="-285750">
              <a:lnSpc>
                <a:spcPct val="100000"/>
              </a:lnSpc>
              <a:buClr>
                <a:srgbClr val="D60952"/>
              </a:buClr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1A1A1A"/>
              </a:solidFill>
              <a:effectLst/>
              <a:latin typeface="MuseoSansRounded"/>
              <a:cs typeface="Calibri"/>
            </a:endParaRPr>
          </a:p>
          <a:p>
            <a:pPr marL="285750" indent="-285750">
              <a:lnSpc>
                <a:spcPct val="100000"/>
              </a:lnSpc>
              <a:buClr>
                <a:srgbClr val="D60952"/>
              </a:buClr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1A1A1A"/>
              </a:solidFill>
              <a:effectLst/>
              <a:latin typeface="MuseoSansRounded"/>
              <a:cs typeface="Calibri"/>
            </a:endParaRPr>
          </a:p>
          <a:p>
            <a:pPr marL="285750" indent="-285750">
              <a:lnSpc>
                <a:spcPct val="100000"/>
              </a:lnSpc>
              <a:buClr>
                <a:srgbClr val="D60952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1A1A1A"/>
              </a:solidFill>
              <a:latin typeface="MuseoSansRounded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36C628-E688-8E7A-4FD6-DA9BA7D1CC4E}"/>
              </a:ext>
            </a:extLst>
          </p:cNvPr>
          <p:cNvSpPr txBox="1"/>
          <p:nvPr/>
        </p:nvSpPr>
        <p:spPr>
          <a:xfrm>
            <a:off x="202891" y="6350824"/>
            <a:ext cx="14422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>
                <a:solidFill>
                  <a:srgbClr val="3A3D3D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bit.ly/gemreport2024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6C1CFB2-54F7-513A-347E-CB8E9B167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163" y="1697387"/>
            <a:ext cx="2349957" cy="4571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D855BB5-BE71-C69C-5C19-2BD76D64AA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4381" t="33968" r="35461" b="32382"/>
          <a:stretch/>
        </p:blipFill>
        <p:spPr>
          <a:xfrm>
            <a:off x="8779543" y="4079596"/>
            <a:ext cx="1783079" cy="19895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D4FE83-2661-2BBA-89E9-FDD6BC944C7F}"/>
              </a:ext>
            </a:extLst>
          </p:cNvPr>
          <p:cNvSpPr txBox="1"/>
          <p:nvPr/>
        </p:nvSpPr>
        <p:spPr>
          <a:xfrm>
            <a:off x="384838" y="6069160"/>
            <a:ext cx="19745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 dirty="0" err="1">
                <a:solidFill>
                  <a:srgbClr val="3A3D3D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www.education-profiles.org</a:t>
            </a:r>
            <a:endParaRPr lang="lv-LV" sz="1100" dirty="0">
              <a:solidFill>
                <a:srgbClr val="3A3D3D"/>
              </a:solidFill>
              <a:effectLst/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999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76D8F-C1E8-5BA2-AF7F-102642C15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DDF09024-128A-DED4-4797-2C8BA61744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32111" y="2414132"/>
            <a:ext cx="3295304" cy="320083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F1F81D-CA65-207D-64FA-DEA253E069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87165" y="1716444"/>
            <a:ext cx="5735464" cy="363672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lv-LV" b="1" dirty="0"/>
              <a:t>Mums nav vajadzīgs jauns varonis. Kopība veido labākas skolas.</a:t>
            </a:r>
          </a:p>
          <a:p>
            <a:pPr marL="285750" indent="-285750">
              <a:lnSpc>
                <a:spcPct val="100000"/>
              </a:lnSpc>
              <a:buClr>
                <a:srgbClr val="DA1B5C"/>
              </a:buClr>
              <a:buSzPct val="110000"/>
              <a:buFont typeface="Arial" panose="020B0604020202020204" pitchFamily="34" charset="0"/>
              <a:buChar char="•"/>
            </a:pPr>
            <a:r>
              <a:rPr lang="lv-LV" dirty="0">
                <a:latin typeface="Calibri"/>
                <a:ea typeface="Calibri"/>
                <a:cs typeface="Calibri"/>
              </a:rPr>
              <a:t>Direktoru vietnieki un skolotāji ir klašu līderi.</a:t>
            </a:r>
          </a:p>
          <a:p>
            <a:pPr marL="285750" indent="-285750">
              <a:lnSpc>
                <a:spcPct val="100000"/>
              </a:lnSpc>
              <a:buClr>
                <a:srgbClr val="DA1B5C"/>
              </a:buClr>
              <a:buSzPct val="110000"/>
              <a:buFont typeface="Arial" panose="020B0604020202020204" pitchFamily="34" charset="0"/>
              <a:buChar char="•"/>
            </a:pPr>
            <a:r>
              <a:rPr lang="lv-LV" dirty="0">
                <a:latin typeface="Calibri"/>
                <a:ea typeface="Calibri"/>
                <a:cs typeface="Calibri"/>
              </a:rPr>
              <a:t>Skolēni var būt aktīvi līderi starp vienaudžiem.</a:t>
            </a:r>
          </a:p>
          <a:p>
            <a:pPr marL="285750" indent="-285750">
              <a:lnSpc>
                <a:spcPct val="100000"/>
              </a:lnSpc>
              <a:buClr>
                <a:srgbClr val="DA1B5C"/>
              </a:buClr>
              <a:buSzPct val="110000"/>
              <a:buFont typeface="Arial" panose="020B0604020202020204" pitchFamily="34" charset="0"/>
              <a:buChar char="•"/>
            </a:pPr>
            <a:r>
              <a:rPr lang="lv-LV" dirty="0">
                <a:latin typeface="Calibri"/>
                <a:ea typeface="Calibri"/>
                <a:cs typeface="Calibri"/>
              </a:rPr>
              <a:t>Vecāki un kopienas locekļi var veicināt skolu panākumus.</a:t>
            </a:r>
          </a:p>
          <a:p>
            <a:pPr>
              <a:lnSpc>
                <a:spcPct val="100000"/>
              </a:lnSpc>
            </a:pPr>
            <a:r>
              <a:rPr lang="lv-LV" b="1" i="1" dirty="0">
                <a:solidFill>
                  <a:srgbClr val="DA1B5C"/>
                </a:solidFill>
              </a:rPr>
              <a:t>51 %</a:t>
            </a:r>
            <a:r>
              <a:rPr lang="lv-LV" i="1" dirty="0"/>
              <a:t> valstu savos standartos ietver kopēju līderību, kas no četrām prasmēm tiek izcelta visretāk. </a:t>
            </a:r>
          </a:p>
          <a:p>
            <a:pPr>
              <a:lnSpc>
                <a:spcPct val="100000"/>
              </a:lnSpc>
            </a:pPr>
            <a:r>
              <a:rPr lang="lv-LV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1998. gadā pieņemtais </a:t>
            </a:r>
            <a:r>
              <a:rPr lang="lv-LV" b="1" i="1" dirty="0">
                <a:solidFill>
                  <a:srgbClr val="DA1B5C"/>
                </a:solidFill>
                <a:latin typeface="Calibri"/>
                <a:ea typeface="Calibri"/>
                <a:cs typeface="Calibri"/>
              </a:rPr>
              <a:t>Latvijas </a:t>
            </a:r>
            <a:r>
              <a:rPr lang="lv-LV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Izglītības likums atbalsta skolu, skolēnu un vecāku padomju izveidi, lai veicinātu sadarbību un iekļaušanos skolas kopienā.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67FD50-A1C2-F685-8CCB-6172E2936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3. Kopība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12247E3-6BA4-813B-909F-B42167D69B55}"/>
              </a:ext>
            </a:extLst>
          </p:cNvPr>
          <p:cNvSpPr txBox="1">
            <a:spLocks/>
          </p:cNvSpPr>
          <p:nvPr/>
        </p:nvSpPr>
        <p:spPr>
          <a:xfrm>
            <a:off x="320438" y="1855256"/>
            <a:ext cx="4380447" cy="7062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164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b="0" i="1" kern="120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lv-LV">
                <a:effectLst/>
                <a:ea typeface=""/>
              </a:rPr>
              <a:t>Veicināt kopīgu līderību un sadarbības kultūru skolās.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7E05F1C-6151-A580-E34C-FFEAAC9F00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4381" t="33968" r="35461" b="32382"/>
          <a:stretch/>
        </p:blipFill>
        <p:spPr>
          <a:xfrm>
            <a:off x="344916" y="5339827"/>
            <a:ext cx="637027" cy="71079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B59D29-5F36-7827-A8BF-9EA0162689DE}"/>
              </a:ext>
            </a:extLst>
          </p:cNvPr>
          <p:cNvGrpSpPr/>
          <p:nvPr/>
        </p:nvGrpSpPr>
        <p:grpSpPr>
          <a:xfrm>
            <a:off x="932891" y="5803353"/>
            <a:ext cx="1974521" cy="273934"/>
            <a:chOff x="932891" y="5606395"/>
            <a:chExt cx="1974521" cy="27393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D1A54F-189B-6815-02F5-87DAC72B9857}"/>
                </a:ext>
              </a:extLst>
            </p:cNvPr>
            <p:cNvSpPr txBox="1"/>
            <p:nvPr/>
          </p:nvSpPr>
          <p:spPr>
            <a:xfrm>
              <a:off x="1081351" y="5618719"/>
              <a:ext cx="182606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100">
                  <a:solidFill>
                    <a:srgbClr val="3A3D3D"/>
                  </a:solidFill>
                  <a:effectLst/>
                  <a:latin typeface="Calibri" panose="020F0502020204030204" pitchFamily="34" charset="0"/>
                  <a:ea typeface="Calibri"/>
                  <a:cs typeface="Calibri" panose="020F0502020204030204" pitchFamily="34" charset="0"/>
                </a:rPr>
                <a:t>www.education-profiles.org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2C3DC55-ED69-5ABC-FF1C-46D21C0D72B2}"/>
                </a:ext>
              </a:extLst>
            </p:cNvPr>
            <p:cNvSpPr txBox="1"/>
            <p:nvPr/>
          </p:nvSpPr>
          <p:spPr>
            <a:xfrm>
              <a:off x="932891" y="5606395"/>
              <a:ext cx="2487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1050">
                  <a:solidFill>
                    <a:srgbClr val="3A3D3D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|</a:t>
              </a:r>
            </a:p>
          </p:txBody>
        </p:sp>
      </p:grp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859DE2C3-6CF6-A73B-DD2A-1E427025599B}"/>
              </a:ext>
            </a:extLst>
          </p:cNvPr>
          <p:cNvSpPr txBox="1">
            <a:spLocks/>
          </p:cNvSpPr>
          <p:nvPr/>
        </p:nvSpPr>
        <p:spPr>
          <a:xfrm rot="16200000">
            <a:off x="9304059" y="3498008"/>
            <a:ext cx="5006249" cy="1276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i="1" kern="1200">
                <a:solidFill>
                  <a:srgbClr val="3A3D3D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164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b="0" i="1" kern="120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>
                <a:solidFill>
                  <a:srgbClr val="3A3D3D"/>
                </a:solidFill>
              </a:rPr>
              <a:t>Avots. 211 valstu profila analīze, kurā tika vērtēti ar skolas līderību saistītie likumi un politika.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871906-095B-2A50-F2C2-7BF89D3377F8}"/>
              </a:ext>
            </a:extLst>
          </p:cNvPr>
          <p:cNvSpPr txBox="1"/>
          <p:nvPr/>
        </p:nvSpPr>
        <p:spPr>
          <a:xfrm>
            <a:off x="202891" y="6350824"/>
            <a:ext cx="14422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>
                <a:solidFill>
                  <a:srgbClr val="3A3D3D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bit.ly/gemreport2024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3F61B4C-FC0D-D764-3F0E-54C9E5B08D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163" y="1697387"/>
            <a:ext cx="2349957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33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1469F-10D2-2D6B-B7A5-941D11399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4859FE-131D-8BC3-F3A6-3B2970AFF8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77133" y="3356728"/>
            <a:ext cx="5141815" cy="168833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lv-LV" b="1" dirty="0"/>
              <a:t>Sistēmas līderiem jāspēj salāgot politiku un tās īstenošanu.</a:t>
            </a:r>
          </a:p>
          <a:p>
            <a:pPr>
              <a:lnSpc>
                <a:spcPct val="100000"/>
              </a:lnSpc>
            </a:pPr>
            <a:r>
              <a:rPr lang="lv-LV" dirty="0">
                <a:latin typeface="Calibri"/>
                <a:ea typeface="Calibri"/>
                <a:cs typeface="Calibri"/>
              </a:rPr>
              <a:t>Taču viņiem bieži trūkst jaudas un skaidra virziena.</a:t>
            </a:r>
          </a:p>
          <a:p>
            <a:pPr>
              <a:lnSpc>
                <a:spcPct val="100000"/>
              </a:lnSpc>
            </a:pPr>
            <a:r>
              <a:rPr lang="lv-LV" i="1" dirty="0"/>
              <a:t>Pašvaldībās, kam ir finansiāla un administratīva neatkarība, izglītības rezultāti ir labāki.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440352-9702-9F80-B65B-2CE2AE22A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4. Ieguldīt sistēmas līderos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F6C09C6-45D7-D155-7E2F-E2A5E34AD003}"/>
              </a:ext>
            </a:extLst>
          </p:cNvPr>
          <p:cNvSpPr txBox="1">
            <a:spLocks/>
          </p:cNvSpPr>
          <p:nvPr/>
        </p:nvSpPr>
        <p:spPr>
          <a:xfrm>
            <a:off x="320438" y="1855256"/>
            <a:ext cx="6142991" cy="7062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164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b="0" i="1" kern="120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lv-LV" dirty="0">
                <a:effectLst/>
                <a:ea typeface=""/>
              </a:rPr>
              <a:t>Attīstīt izglītības amatpersonu spējas būt par sistēmas līderiem.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293CB3-56A5-2200-2862-5B161BDDEB3D}"/>
              </a:ext>
            </a:extLst>
          </p:cNvPr>
          <p:cNvSpPr txBox="1"/>
          <p:nvPr/>
        </p:nvSpPr>
        <p:spPr>
          <a:xfrm>
            <a:off x="202891" y="6350824"/>
            <a:ext cx="14422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>
                <a:solidFill>
                  <a:srgbClr val="3A3D3D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bit.ly/gemreport2024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72ED0D1-C717-E055-0CA9-9D03F6D8A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163" y="1697387"/>
            <a:ext cx="2349957" cy="45719"/>
          </a:xfrm>
          <a:prstGeom prst="rect">
            <a:avLst/>
          </a:prstGeom>
        </p:spPr>
      </p:pic>
      <p:pic>
        <p:nvPicPr>
          <p:cNvPr id="10" name="District Education Organigram 241025.mp4">
            <a:hlinkClick r:id="" action="ppaction://media"/>
            <a:extLst>
              <a:ext uri="{FF2B5EF4-FFF2-40B4-BE49-F238E27FC236}">
                <a16:creationId xmlns:a16="http://schemas.microsoft.com/office/drawing/2014/main" id="{FFFD7C27-448C-E1E8-73A4-E5BA42531D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346" t="18496" r="3633" b="14306"/>
          <a:stretch/>
        </p:blipFill>
        <p:spPr>
          <a:xfrm>
            <a:off x="278215" y="2690788"/>
            <a:ext cx="6237937" cy="253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5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54505-36E4-21AA-8B48-7C9FCBA08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Politiskie līderi var virzīt pārmaiņas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8249B-F34A-ED5F-4D6C-C97CA5E135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2130" y="1929399"/>
            <a:ext cx="5586168" cy="410177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buClr>
                <a:srgbClr val="D60952"/>
              </a:buClr>
            </a:pPr>
            <a:r>
              <a:rPr lang="lv-LV" dirty="0">
                <a:solidFill>
                  <a:srgbClr val="DA1B5C"/>
                </a:solidFill>
              </a:rPr>
              <a:t>D</a:t>
            </a:r>
            <a:r>
              <a:rPr lang="lv-LV" sz="1800" dirty="0">
                <a:solidFill>
                  <a:srgbClr val="DA1B5C"/>
                </a:solidFill>
              </a:rPr>
              <a:t>ivu gadu</a:t>
            </a:r>
            <a:r>
              <a:rPr lang="lv-LV" sz="1800" dirty="0"/>
              <a:t> laikā pēc iecelšanas amatā darbu </a:t>
            </a:r>
            <a:br>
              <a:rPr lang="lv-LV" sz="1800" dirty="0"/>
            </a:br>
            <a:r>
              <a:rPr lang="lv-LV" sz="1800" dirty="0"/>
              <a:t>ir pametis </a:t>
            </a:r>
            <a:r>
              <a:rPr lang="lv-LV" sz="1800" b="1" dirty="0">
                <a:solidFill>
                  <a:srgbClr val="DA1B5C"/>
                </a:solidFill>
              </a:rPr>
              <a:t>51 %</a:t>
            </a:r>
            <a:r>
              <a:rPr lang="lv-LV" sz="1800" dirty="0"/>
              <a:t> izglītības ministru.</a:t>
            </a:r>
            <a:r>
              <a:rPr lang="lv-LV" sz="1800" b="0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lnSpc>
                <a:spcPct val="100000"/>
              </a:lnSpc>
              <a:buClr>
                <a:srgbClr val="DA1B5C"/>
              </a:buClr>
              <a:buChar char="•"/>
            </a:pPr>
            <a:r>
              <a:rPr lang="lv-LV" b="1" dirty="0">
                <a:latin typeface="Calibri"/>
                <a:ea typeface="Calibri"/>
                <a:cs typeface="Calibri"/>
              </a:rPr>
              <a:t>Īss pilnvaru termiņš sarežģī reformu īstenošanu.</a:t>
            </a:r>
            <a:r>
              <a:rPr lang="lv-LV" dirty="0">
                <a:latin typeface="Calibri"/>
                <a:ea typeface="Calibri"/>
                <a:cs typeface="Calibri"/>
              </a:rPr>
              <a:t> Straujā ministru mainība negatīvi ietekmē rezultātus Pasaules Bankas projektos.</a:t>
            </a:r>
          </a:p>
          <a:p>
            <a:pPr marL="285750" indent="-285750">
              <a:lnSpc>
                <a:spcPct val="100000"/>
              </a:lnSpc>
              <a:buClr>
                <a:srgbClr val="DA1B5C"/>
              </a:buClr>
              <a:buFont typeface="Arial" panose="020B0604020202020204" pitchFamily="34" charset="0"/>
              <a:buChar char="•"/>
            </a:pPr>
            <a:r>
              <a:rPr lang="lv-LV" b="1" dirty="0">
                <a:latin typeface="Calibri"/>
                <a:ea typeface="Calibri"/>
                <a:cs typeface="Calibri"/>
              </a:rPr>
              <a:t>Reformu īstenošanai vajadzīga prasme panākt kompromisus un iesaistīt plašāku sabiedrību. </a:t>
            </a:r>
            <a:r>
              <a:rPr lang="lv-LV" dirty="0">
                <a:latin typeface="Calibri"/>
                <a:ea typeface="Calibri"/>
                <a:cs typeface="Calibri"/>
              </a:rPr>
              <a:t>Ir svarīgi veidot koalīcijas.</a:t>
            </a:r>
          </a:p>
          <a:p>
            <a:pPr marL="285750" indent="-285750">
              <a:lnSpc>
                <a:spcPct val="100000"/>
              </a:lnSpc>
              <a:buClr>
                <a:srgbClr val="DA1B5C"/>
              </a:buClr>
              <a:buFont typeface="Arial" panose="020B0604020202020204" pitchFamily="34" charset="0"/>
              <a:buChar char="•"/>
            </a:pPr>
            <a:r>
              <a:rPr lang="lv-LV" b="1" dirty="0">
                <a:latin typeface="Calibri"/>
                <a:ea typeface="Calibri"/>
                <a:cs typeface="Calibri"/>
              </a:rPr>
              <a:t>Citi līderi atbalsta sistēmas maiņu: </a:t>
            </a:r>
          </a:p>
          <a:p>
            <a:pPr marL="1028700" lvl="1">
              <a:lnSpc>
                <a:spcPct val="100000"/>
              </a:lnSpc>
              <a:buClr>
                <a:srgbClr val="DA1B5C"/>
              </a:buClr>
            </a:pPr>
            <a:r>
              <a:rPr lang="lv-LV" dirty="0">
                <a:latin typeface="Calibri"/>
                <a:ea typeface="Calibri"/>
                <a:cs typeface="Calibri"/>
              </a:rPr>
              <a:t>interešu grupas;</a:t>
            </a:r>
          </a:p>
          <a:p>
            <a:pPr marL="1028700" lvl="1">
              <a:lnSpc>
                <a:spcPct val="100000"/>
              </a:lnSpc>
              <a:buClr>
                <a:srgbClr val="DA1B5C"/>
              </a:buClr>
            </a:pPr>
            <a:r>
              <a:rPr lang="lv-LV" dirty="0">
                <a:latin typeface="Calibri"/>
                <a:ea typeface="Calibri"/>
                <a:cs typeface="Calibri"/>
              </a:rPr>
              <a:t>pierādījumu sniedzēji; </a:t>
            </a:r>
          </a:p>
          <a:p>
            <a:pPr marL="1028700" lvl="1">
              <a:lnSpc>
                <a:spcPct val="100000"/>
              </a:lnSpc>
              <a:buClr>
                <a:srgbClr val="DA1B5C"/>
              </a:buClr>
            </a:pPr>
            <a:r>
              <a:rPr lang="lv-LV" dirty="0">
                <a:latin typeface="Calibri"/>
                <a:ea typeface="Calibri"/>
                <a:cs typeface="Calibri"/>
              </a:rPr>
              <a:t>tie, kas uzrauga lēmumu pieņēmējus.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rgbClr val="DA1B5C"/>
              </a:solidFill>
              <a:ea typeface="Calibri"/>
            </a:endParaRP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5B5DF165-F7F4-B3DB-B7FB-C1E38D06566D}"/>
              </a:ext>
            </a:extLst>
          </p:cNvPr>
          <p:cNvSpPr txBox="1">
            <a:spLocks/>
          </p:cNvSpPr>
          <p:nvPr/>
        </p:nvSpPr>
        <p:spPr>
          <a:xfrm rot="16200000">
            <a:off x="9304059" y="3498008"/>
            <a:ext cx="5006249" cy="1276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i="1" kern="1200">
                <a:solidFill>
                  <a:srgbClr val="3A3D3D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164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b="0" i="1" kern="120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/>
              <a:t>Avots. Globālā izglītības monitoringa ziņojuma komandas analīze.</a:t>
            </a:r>
          </a:p>
        </p:txBody>
      </p:sp>
      <p:pic>
        <p:nvPicPr>
          <p:cNvPr id="8" name="Graph 6.3_241024.mp4">
            <a:hlinkClick r:id="" action="ppaction://media"/>
            <a:extLst>
              <a:ext uri="{FF2B5EF4-FFF2-40B4-BE49-F238E27FC236}">
                <a16:creationId xmlns:a16="http://schemas.microsoft.com/office/drawing/2014/main" id="{87555B8F-7386-975D-A486-9B6C36B57B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9431" t="14210" r="6349" b="12063"/>
          <a:stretch/>
        </p:blipFill>
        <p:spPr>
          <a:xfrm>
            <a:off x="6663790" y="1075444"/>
            <a:ext cx="4798844" cy="4509568"/>
          </a:xfrm>
          <a:prstGeom prst="round2Diag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5346E5-F8FB-6C2C-565D-A92912DA1F15}"/>
              </a:ext>
            </a:extLst>
          </p:cNvPr>
          <p:cNvSpPr txBox="1"/>
          <p:nvPr/>
        </p:nvSpPr>
        <p:spPr>
          <a:xfrm>
            <a:off x="202891" y="6350824"/>
            <a:ext cx="14422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>
                <a:solidFill>
                  <a:srgbClr val="3A3D3D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bit.ly/gemreport2024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A9BEF43-641B-831C-D502-B551078925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1163" y="1697387"/>
            <a:ext cx="2349957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6064E-CE6F-A380-093D-F5ADC4C5D7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81F9FC2-3E60-4D16-A16D-A22BEE630514}"/>
              </a:ext>
            </a:extLst>
          </p:cNvPr>
          <p:cNvSpPr txBox="1">
            <a:spLocks/>
          </p:cNvSpPr>
          <p:nvPr/>
        </p:nvSpPr>
        <p:spPr>
          <a:xfrm>
            <a:off x="607807" y="1441528"/>
            <a:ext cx="9038217" cy="49377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+mj-lt"/>
            </a:endParaRPr>
          </a:p>
          <a:p>
            <a:pPr marL="0" indent="0">
              <a:buNone/>
            </a:pPr>
            <a:r>
              <a:rPr lang="lv-LV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</a:t>
            </a:r>
            <a:r>
              <a:rPr lang="lv-LV" sz="1800" dirty="0"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 Kopš 2002. gada UNESCO paspārnē gatavojam redakcionāli neatkarīgus ziņojumus.</a:t>
            </a:r>
          </a:p>
          <a:p>
            <a:pPr marL="0" indent="0">
              <a:buNone/>
            </a:pPr>
            <a:r>
              <a:rPr lang="lv-LV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</a:t>
            </a:r>
            <a:r>
              <a:rPr lang="lv-LV" sz="1800" dirty="0"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 Kopš 2015. gada mums ir piešķirts globāls mandāts monitorēt 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lv-LV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 </a:t>
            </a:r>
            <a:r>
              <a:rPr lang="lv-LV" sz="1800" dirty="0"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izglītības progresu ilgtspējīgas attīstības mērķu īstenošanā  monitoringa daļa;</a:t>
            </a:r>
            <a:br>
              <a:rPr lang="lv-LV" sz="1800" dirty="0"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</a:br>
            <a:r>
              <a:rPr lang="lv-LV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</a:t>
            </a:r>
            <a:r>
              <a:rPr lang="lv-LV" sz="1800" dirty="0"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 stratēģijas īstenošanu  tematiskā daļa;</a:t>
            </a:r>
          </a:p>
          <a:p>
            <a:pPr marL="0" indent="0">
              <a:lnSpc>
                <a:spcPct val="100000"/>
              </a:lnSpc>
              <a:buNone/>
            </a:pPr>
            <a:br>
              <a:rPr lang="lv-LV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lv-LV" sz="1800" dirty="0">
                <a:latin typeface="Calibri" panose="020F0502020204030204" pitchFamily="34" charset="0"/>
                <a:cs typeface="Calibri" panose="020F0502020204030204" pitchFamily="34" charset="0"/>
              </a:rPr>
              <a:t> …, lai palīdzētu “visiem partneriem rīkoties atbildīgi”.</a:t>
            </a:r>
            <a:br>
              <a:rPr lang="lv-LV" sz="2400" dirty="0">
                <a:latin typeface="+mj-lt"/>
              </a:rPr>
            </a:br>
            <a:endParaRPr lang="lv-LV" sz="2400" dirty="0"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400" dirty="0">
              <a:latin typeface="+mj-lt"/>
            </a:endParaRPr>
          </a:p>
          <a:p>
            <a:pPr marL="0" indent="0">
              <a:buNone/>
            </a:pPr>
            <a:endParaRPr lang="en-US" sz="2400" dirty="0">
              <a:solidFill>
                <a:srgbClr val="212121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0C4CDA-2C6B-96DC-631A-27E33D1BA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812" y="4230107"/>
            <a:ext cx="1602486" cy="2073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BF9EAB-7F79-588B-372C-86EF0122E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073" y="4220820"/>
            <a:ext cx="1591151" cy="20802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CED189-1D88-C00A-2097-E8C483009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72" y="4203365"/>
            <a:ext cx="1584960" cy="2098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3C1614-262B-BE05-632A-491007215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1394" y="4230107"/>
            <a:ext cx="1572578" cy="20616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1001FE-286B-0608-C1F1-BAD377DA1A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1478" y="4215639"/>
            <a:ext cx="1577340" cy="207111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9F1F29C-978E-361E-2BD9-013965E08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82" y="4230107"/>
            <a:ext cx="1593788" cy="207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1BE165A-989A-EB3A-E47E-7477E59B4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204" y="4224694"/>
            <a:ext cx="1593788" cy="207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0D5EE01-049E-DBB0-D724-5F8E3A026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63" y="1261970"/>
            <a:ext cx="5749925" cy="1028700"/>
          </a:xfrm>
        </p:spPr>
        <p:txBody>
          <a:bodyPr/>
          <a:lstStyle/>
          <a:p>
            <a:r>
              <a:rPr lang="lv-LV" dirty="0"/>
              <a:t>Kas mēs esam?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23B543B-4697-9707-B584-4A3DCD1DEC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3226" y="1700784"/>
            <a:ext cx="2349957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84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54505-36E4-21AA-8B48-7C9FCBA08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28" y="1212829"/>
            <a:ext cx="6159055" cy="1028700"/>
          </a:xfrm>
        </p:spPr>
        <p:txBody>
          <a:bodyPr/>
          <a:lstStyle/>
          <a:p>
            <a:r>
              <a:rPr lang="lv-LV" dirty="0"/>
              <a:t>Reģionālie un tematiskie izdevumi par līderību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8D75A1C-022C-25B8-6353-6A6DDA6E8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30525" y="1727179"/>
            <a:ext cx="6530951" cy="423572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F4567DB-CDB5-906D-E4A5-A3DC10AB9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26270" y="3059456"/>
            <a:ext cx="991565" cy="9624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A56246-4A20-BB28-47C1-04B8B46E1256}"/>
              </a:ext>
            </a:extLst>
          </p:cNvPr>
          <p:cNvSpPr txBox="1"/>
          <p:nvPr/>
        </p:nvSpPr>
        <p:spPr>
          <a:xfrm>
            <a:off x="7818403" y="3135564"/>
            <a:ext cx="1201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>
                <a:solidFill>
                  <a:srgbClr val="01A5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Jūn.</a:t>
            </a:r>
            <a:br>
              <a:rPr lang="lv-LV" b="1" dirty="0">
                <a:solidFill>
                  <a:srgbClr val="01A59D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lv-LV" b="1" dirty="0">
                <a:solidFill>
                  <a:srgbClr val="01A5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</a:p>
          <a:p>
            <a:pPr algn="ctr"/>
            <a:endParaRPr lang="lv-LV" b="1" dirty="0">
              <a:solidFill>
                <a:srgbClr val="01A5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BCF6EF-9B89-8EAB-D044-DE9D21BBB88E}"/>
              </a:ext>
            </a:extLst>
          </p:cNvPr>
          <p:cNvCxnSpPr>
            <a:cxnSpLocks/>
          </p:cNvCxnSpPr>
          <p:nvPr/>
        </p:nvCxnSpPr>
        <p:spPr>
          <a:xfrm flipH="1" flipV="1">
            <a:off x="8419322" y="2268182"/>
            <a:ext cx="2007" cy="684418"/>
          </a:xfrm>
          <a:prstGeom prst="line">
            <a:avLst/>
          </a:prstGeom>
          <a:ln w="44450" cap="rnd">
            <a:solidFill>
              <a:srgbClr val="01A59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E5D839F7-9D1E-14E0-9378-98FED116C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03140" y="2883647"/>
            <a:ext cx="991565" cy="96240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C1F7374-60AC-C33D-8202-653B903FD28B}"/>
              </a:ext>
            </a:extLst>
          </p:cNvPr>
          <p:cNvCxnSpPr>
            <a:cxnSpLocks/>
          </p:cNvCxnSpPr>
          <p:nvPr/>
        </p:nvCxnSpPr>
        <p:spPr>
          <a:xfrm flipH="1">
            <a:off x="4009828" y="2583204"/>
            <a:ext cx="1827962" cy="0"/>
          </a:xfrm>
          <a:prstGeom prst="line">
            <a:avLst/>
          </a:prstGeom>
          <a:ln w="44450" cap="rnd">
            <a:solidFill>
              <a:srgbClr val="01A59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63DF82-2756-D029-95EA-FCDF91AB4063}"/>
              </a:ext>
            </a:extLst>
          </p:cNvPr>
          <p:cNvCxnSpPr>
            <a:cxnSpLocks/>
          </p:cNvCxnSpPr>
          <p:nvPr/>
        </p:nvCxnSpPr>
        <p:spPr>
          <a:xfrm flipH="1">
            <a:off x="2929753" y="4390010"/>
            <a:ext cx="826708" cy="0"/>
          </a:xfrm>
          <a:prstGeom prst="line">
            <a:avLst/>
          </a:prstGeom>
          <a:ln w="44450" cap="rnd">
            <a:solidFill>
              <a:srgbClr val="01A59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42FD7CA3-6335-704A-99CE-A48ABB771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51423" y="4656125"/>
            <a:ext cx="991565" cy="96240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29F7193-E24E-5E3E-57D5-B01126382452}"/>
              </a:ext>
            </a:extLst>
          </p:cNvPr>
          <p:cNvSpPr txBox="1"/>
          <p:nvPr/>
        </p:nvSpPr>
        <p:spPr>
          <a:xfrm>
            <a:off x="6299964" y="4814160"/>
            <a:ext cx="694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>
                <a:solidFill>
                  <a:srgbClr val="01A5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Okt.</a:t>
            </a:r>
            <a:br>
              <a:rPr lang="lv-LV" b="1" dirty="0">
                <a:solidFill>
                  <a:srgbClr val="01A59D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lv-LV" b="1" dirty="0">
                <a:solidFill>
                  <a:srgbClr val="01A5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</a:p>
          <a:p>
            <a:pPr algn="ctr"/>
            <a:endParaRPr lang="lv-LV" b="1" dirty="0">
              <a:solidFill>
                <a:srgbClr val="01A59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2E0B62A-B171-C44A-B07E-BD498019097B}"/>
              </a:ext>
            </a:extLst>
          </p:cNvPr>
          <p:cNvCxnSpPr>
            <a:cxnSpLocks/>
          </p:cNvCxnSpPr>
          <p:nvPr/>
        </p:nvCxnSpPr>
        <p:spPr>
          <a:xfrm flipH="1">
            <a:off x="7130796" y="5137325"/>
            <a:ext cx="623316" cy="0"/>
          </a:xfrm>
          <a:prstGeom prst="line">
            <a:avLst/>
          </a:prstGeom>
          <a:ln w="44450" cap="rnd">
            <a:solidFill>
              <a:srgbClr val="01A59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D21424C-D00B-F599-0212-FA7CD75C9143}"/>
              </a:ext>
            </a:extLst>
          </p:cNvPr>
          <p:cNvCxnSpPr>
            <a:cxnSpLocks/>
          </p:cNvCxnSpPr>
          <p:nvPr/>
        </p:nvCxnSpPr>
        <p:spPr>
          <a:xfrm flipV="1">
            <a:off x="5837790" y="2577507"/>
            <a:ext cx="0" cy="386176"/>
          </a:xfrm>
          <a:prstGeom prst="line">
            <a:avLst/>
          </a:prstGeom>
          <a:ln w="44450">
            <a:solidFill>
              <a:srgbClr val="01A59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EBA71A2-06D7-FAFB-4503-B304C615C31D}"/>
              </a:ext>
            </a:extLst>
          </p:cNvPr>
          <p:cNvSpPr txBox="1">
            <a:spLocks/>
          </p:cNvSpPr>
          <p:nvPr/>
        </p:nvSpPr>
        <p:spPr>
          <a:xfrm>
            <a:off x="322129" y="1970271"/>
            <a:ext cx="4851458" cy="16006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164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b="0" i="1" kern="120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b="1" dirty="0">
                <a:solidFill>
                  <a:srgbClr val="DA1B5C"/>
                </a:solidFill>
              </a:rPr>
              <a:t>TIKKO PUBLICĒTS. </a:t>
            </a:r>
            <a:r>
              <a:rPr lang="lv-LV" b="1" dirty="0"/>
              <a:t>Centrāleiropa, Austrumeiropa, Kaukāza un Centrālāzijas valstis: </a:t>
            </a:r>
            <a:br>
              <a:rPr lang="lv-LV" b="1" dirty="0"/>
            </a:br>
            <a:r>
              <a:rPr lang="lv-LV" i="1" dirty="0"/>
              <a:t>līderība un iekļautība </a:t>
            </a:r>
          </a:p>
          <a:p>
            <a:r>
              <a:rPr lang="lv-LV" b="1" dirty="0">
                <a:solidFill>
                  <a:srgbClr val="DA1B5C"/>
                </a:solidFill>
                <a:ea typeface=""/>
                <a:cs typeface="Arial" panose="020B0604020202020204" pitchFamily="34" charset="0"/>
              </a:rPr>
              <a:t>Uzmanības centrā: </a:t>
            </a:r>
            <a:r>
              <a:rPr lang="lv-LV" dirty="0"/>
              <a:t>Albānija, Bosnija un Hercegovina, Gruzija, Igaunija, Kirgizstāna, Moldova, Polija un Slovēnija</a:t>
            </a:r>
          </a:p>
          <a:p>
            <a:endParaRPr lang="en-US" kern="100" dirty="0">
              <a:ea typeface="DengXian" panose="02010600030101010101" pitchFamily="2" charset="-122"/>
              <a:cs typeface="Arial" panose="020B0604020202020204" pitchFamily="34" charset="0"/>
            </a:endParaRPr>
          </a:p>
          <a:p>
            <a:endParaRPr lang="x-none" kern="100" dirty="0"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endParaRPr lang="x-none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F228E8E-DDDB-59F3-4E52-8DA486B99F84}"/>
              </a:ext>
            </a:extLst>
          </p:cNvPr>
          <p:cNvSpPr txBox="1">
            <a:spLocks/>
          </p:cNvSpPr>
          <p:nvPr/>
        </p:nvSpPr>
        <p:spPr>
          <a:xfrm>
            <a:off x="6994445" y="1292141"/>
            <a:ext cx="5032018" cy="871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164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b="0" i="1" kern="120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b="1" dirty="0"/>
              <a:t>Austrumāzija: </a:t>
            </a:r>
            <a:br>
              <a:rPr lang="lv-LV" b="1" dirty="0"/>
            </a:br>
            <a:r>
              <a:rPr lang="lv-LV" i="1" dirty="0"/>
              <a:t>līderība un digitālā transformācija </a:t>
            </a:r>
          </a:p>
          <a:p>
            <a:r>
              <a:rPr lang="lv-LV" b="1" dirty="0">
                <a:solidFill>
                  <a:srgbClr val="DA1B5C"/>
                </a:solidFill>
                <a:ea typeface=""/>
                <a:cs typeface="Arial" panose="020B0604020202020204" pitchFamily="34" charset="0"/>
              </a:rPr>
              <a:t>Uzmanības centrā: </a:t>
            </a:r>
            <a:r>
              <a:rPr lang="lv-LV" dirty="0"/>
              <a:t>Ķīna, Japāna, Korejas Republika un Mongolija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62E99678-134D-7E4D-F3C8-CA81B41A27A5}"/>
              </a:ext>
            </a:extLst>
          </p:cNvPr>
          <p:cNvSpPr txBox="1">
            <a:spLocks/>
          </p:cNvSpPr>
          <p:nvPr/>
        </p:nvSpPr>
        <p:spPr>
          <a:xfrm>
            <a:off x="7926270" y="4206836"/>
            <a:ext cx="3759963" cy="1110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164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b="0" i="1" kern="120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b="1" dirty="0"/>
              <a:t>Āfrika «</a:t>
            </a:r>
            <a:r>
              <a:rPr lang="lv-LV" b="1" dirty="0" err="1"/>
              <a:t>Spotlight</a:t>
            </a:r>
            <a:r>
              <a:rPr lang="lv-LV" b="1" dirty="0"/>
              <a:t>»</a:t>
            </a:r>
            <a:br>
              <a:rPr lang="lv-LV" b="1" dirty="0"/>
            </a:br>
            <a:r>
              <a:rPr lang="lv-LV" i="1" dirty="0"/>
              <a:t>mācību līderība </a:t>
            </a:r>
          </a:p>
          <a:p>
            <a:r>
              <a:rPr lang="lv-LV" b="1" dirty="0">
                <a:solidFill>
                  <a:srgbClr val="DA1B5C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Uzmanības centrā: </a:t>
            </a:r>
            <a:r>
              <a:rPr lang="lv-LV" sz="1800" dirty="0">
                <a:effectLst/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Kamerūna,</a:t>
            </a:r>
            <a:r>
              <a:rPr lang="lv-LV" sz="1800" dirty="0">
                <a:effectLst/>
                <a:latin typeface="Aptos Narrow" panose="020B0004020202020204" pitchFamily="34" charset="0"/>
                <a:ea typeface="Aptos Narrow"/>
              </a:rPr>
              <a:t> </a:t>
            </a:r>
            <a:r>
              <a:rPr lang="lv-LV" sz="1800" dirty="0">
                <a:effectLst/>
                <a:latin typeface="Calibri" panose="020F0502020204030204" pitchFamily="34" charset="0"/>
                <a:ea typeface="Calibri"/>
              </a:rPr>
              <a:t>Kenija, Kotdivuāra, Maroka un Zimbabve</a:t>
            </a:r>
          </a:p>
          <a:p>
            <a:endParaRPr lang="x-none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8845D5D-62C4-4BDF-1025-F9DAC699E230}"/>
              </a:ext>
            </a:extLst>
          </p:cNvPr>
          <p:cNvSpPr txBox="1">
            <a:spLocks/>
          </p:cNvSpPr>
          <p:nvPr/>
        </p:nvSpPr>
        <p:spPr>
          <a:xfrm>
            <a:off x="315192" y="4058894"/>
            <a:ext cx="3171244" cy="14015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164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b="0" i="1" kern="120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b="1" dirty="0"/>
              <a:t>Latīņamerika: </a:t>
            </a:r>
            <a:br>
              <a:rPr lang="lv-LV" b="1" dirty="0"/>
            </a:br>
            <a:r>
              <a:rPr lang="lv-LV" i="1" dirty="0"/>
              <a:t>dalītā līderība </a:t>
            </a:r>
          </a:p>
          <a:p>
            <a:r>
              <a:rPr lang="lv-LV" b="1" dirty="0">
                <a:solidFill>
                  <a:srgbClr val="DA1B5C"/>
                </a:solidFill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Uzmanības centrā: </a:t>
            </a:r>
            <a:r>
              <a:rPr lang="lv-LV" sz="1800" dirty="0">
                <a:effectLst/>
                <a:latin typeface="Calibri" panose="020F0502020204030204" pitchFamily="34" charset="0"/>
                <a:ea typeface="Calibri"/>
                <a:cs typeface="Arial" panose="020B0604020202020204" pitchFamily="34" charset="0"/>
              </a:rPr>
              <a:t>Argentīna, Brazīlija, Čīle, Hondurasa, Kolumbija un Kostarika</a:t>
            </a:r>
          </a:p>
          <a:p>
            <a:endParaRPr lang="x-none" kern="100" dirty="0"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6CCA7-02BC-BF38-8D0F-07994B649EC5}"/>
              </a:ext>
            </a:extLst>
          </p:cNvPr>
          <p:cNvSpPr txBox="1">
            <a:spLocks/>
          </p:cNvSpPr>
          <p:nvPr/>
        </p:nvSpPr>
        <p:spPr>
          <a:xfrm>
            <a:off x="322147" y="5745736"/>
            <a:ext cx="11504763" cy="42884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164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b="0" i="1" kern="120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Clr>
                <a:srgbClr val="A41643"/>
              </a:buClr>
            </a:pPr>
            <a:r>
              <a:rPr lang="lv-LV" sz="6800" b="1" dirty="0"/>
              <a:t>Jaunatnes ziņojums</a:t>
            </a:r>
            <a:r>
              <a:rPr lang="lv-LV" sz="6800" dirty="0"/>
              <a:t> par jauniešu līdzdalību izglītības politikas veidošanā un </a:t>
            </a:r>
            <a:r>
              <a:rPr lang="lv-LV" sz="6800" b="1" dirty="0"/>
              <a:t>dzimumu līdztiesības ziņojums </a:t>
            </a:r>
            <a:r>
              <a:rPr lang="lv-LV" sz="6800" dirty="0"/>
              <a:t>par</a:t>
            </a:r>
            <a:r>
              <a:rPr lang="lv-LV" sz="6800" b="1" dirty="0"/>
              <a:t> </a:t>
            </a:r>
            <a:r>
              <a:rPr lang="lv-LV" sz="6800" dirty="0"/>
              <a:t>sievietēm līderēm</a:t>
            </a:r>
          </a:p>
          <a:p>
            <a:pPr>
              <a:lnSpc>
                <a:spcPct val="120000"/>
              </a:lnSpc>
            </a:pPr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43124C-C540-2FB5-EFBB-B8A45A4FCBE8}"/>
              </a:ext>
            </a:extLst>
          </p:cNvPr>
          <p:cNvSpPr txBox="1"/>
          <p:nvPr/>
        </p:nvSpPr>
        <p:spPr>
          <a:xfrm>
            <a:off x="202891" y="6350824"/>
            <a:ext cx="14422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>
                <a:solidFill>
                  <a:srgbClr val="3A3D3D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bit.ly/gemreport2024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86A2AD3-98A7-46EF-A4F8-6E668F8BFD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1163" y="1697387"/>
            <a:ext cx="2349957" cy="4571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9FE4E15-25A3-3C96-EC5A-1BA26086C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385" y="2868106"/>
            <a:ext cx="1189609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people holding hands&#10;&#10;AI-generated content may be incorrect.">
            <a:extLst>
              <a:ext uri="{FF2B5EF4-FFF2-40B4-BE49-F238E27FC236}">
                <a16:creationId xmlns:a16="http://schemas.microsoft.com/office/drawing/2014/main" id="{2DA3062A-A5A3-96AC-A757-4C712D1714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5684" y="4156177"/>
            <a:ext cx="1244334" cy="153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66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12CEC-EA50-E300-2199-7798427A6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D4925-AB49-7EFA-FF2F-8B42AACA1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1234440"/>
            <a:ext cx="9404905" cy="1028700"/>
          </a:xfrm>
        </p:spPr>
        <p:txBody>
          <a:bodyPr/>
          <a:lstStyle/>
          <a:p>
            <a:r>
              <a:rPr lang="lv-LV"/>
              <a:t>Iekļaujošai skolai vajag iekļaujošu skolas līderi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E7617-798F-0C27-04FB-E19E859B39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11047" y="1944929"/>
            <a:ext cx="7120628" cy="407519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v-LV" sz="1800" b="1" dirty="0">
                <a:solidFill>
                  <a:srgbClr val="DA1B5C"/>
                </a:solidFill>
              </a:rPr>
              <a:t>Līderis spēj…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v-LV" sz="1800" dirty="0"/>
              <a:t>…definēt </a:t>
            </a:r>
            <a:r>
              <a:rPr lang="lv-LV" sz="1800" b="1" dirty="0"/>
              <a:t>vīziju</a:t>
            </a:r>
            <a:r>
              <a:rPr lang="lv-LV" sz="1800" dirty="0"/>
              <a:t>, kas balstīta iekļaujošās vērtībās un attieksmē, un iepazīstināt ar to </a:t>
            </a:r>
            <a:r>
              <a:rPr lang="lv-LV" dirty="0"/>
              <a:t>citus</a:t>
            </a:r>
            <a:r>
              <a:rPr lang="lv-LV" sz="1800" dirty="0"/>
              <a:t>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v-LV" sz="1800" dirty="0">
                <a:latin typeface="Calibri"/>
                <a:ea typeface="Calibri"/>
                <a:cs typeface="Calibri"/>
              </a:rPr>
              <a:t>…atbalstīt individuālus izglītības plānus, elastīgas mācību programmas un novērtējumus, </a:t>
            </a:r>
            <a:r>
              <a:rPr lang="lv-LV" dirty="0">
                <a:latin typeface="Calibri"/>
                <a:ea typeface="Calibri"/>
                <a:cs typeface="Calibri"/>
              </a:rPr>
              <a:t>kas ir </a:t>
            </a:r>
            <a:r>
              <a:rPr lang="lv-LV" b="1" dirty="0">
                <a:latin typeface="Calibri"/>
                <a:ea typeface="Calibri"/>
                <a:cs typeface="Calibri"/>
              </a:rPr>
              <a:t>pielāgojami</a:t>
            </a:r>
            <a:r>
              <a:rPr lang="lv-LV" sz="1800" dirty="0">
                <a:latin typeface="Calibri"/>
                <a:ea typeface="Calibri"/>
                <a:cs typeface="Calibri"/>
              </a:rPr>
              <a:t> konkrētu izglītības guvēju vajadzībām;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v-LV" sz="1800" dirty="0"/>
              <a:t>…</a:t>
            </a:r>
            <a:r>
              <a:rPr lang="lv-LV" sz="1800" b="1" dirty="0"/>
              <a:t>sadarboties</a:t>
            </a:r>
            <a:r>
              <a:rPr lang="lv-LV" dirty="0"/>
              <a:t>, lai veicinātu iekļaušanu</a:t>
            </a:r>
            <a:r>
              <a:rPr lang="lv-LV" sz="1800" dirty="0"/>
              <a:t>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v-LV" sz="1800" dirty="0"/>
              <a:t>…salāgot skolotāju </a:t>
            </a:r>
            <a:r>
              <a:rPr lang="lv-LV" sz="1800" b="1" dirty="0"/>
              <a:t>izaugsmi </a:t>
            </a:r>
            <a:r>
              <a:rPr lang="lv-LV" sz="1800" dirty="0"/>
              <a:t>ar skolas unikālajām vajadzībām.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DA1B5C"/>
              </a:buClr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C6A18B-61E9-59D1-CBFF-1ED81A82CB3F}"/>
              </a:ext>
            </a:extLst>
          </p:cNvPr>
          <p:cNvSpPr txBox="1"/>
          <p:nvPr/>
        </p:nvSpPr>
        <p:spPr>
          <a:xfrm>
            <a:off x="202891" y="6350824"/>
            <a:ext cx="14422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>
                <a:solidFill>
                  <a:srgbClr val="3A3D3D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bit.ly/gemreport2024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66DD393-114D-56E7-9BD7-67CACBF78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3" y="1697387"/>
            <a:ext cx="2349957" cy="45719"/>
          </a:xfrm>
          <a:prstGeom prst="rect">
            <a:avLst/>
          </a:prstGeom>
        </p:spPr>
      </p:pic>
      <p:pic>
        <p:nvPicPr>
          <p:cNvPr id="8" name="Picture 2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CF898924-FCD4-3585-9C36-9E01284FA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47" y="2034972"/>
            <a:ext cx="2837655" cy="370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929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54505-36E4-21AA-8B48-7C9FCBA08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29" y="1234356"/>
            <a:ext cx="8761581" cy="1028700"/>
          </a:xfrm>
        </p:spPr>
        <p:txBody>
          <a:bodyPr/>
          <a:lstStyle/>
          <a:p>
            <a:r>
              <a:rPr lang="lv-LV" dirty="0">
                <a:latin typeface="Calibri"/>
                <a:ea typeface="Calibri"/>
                <a:cs typeface="Calibri"/>
              </a:rPr>
              <a:t>Skolu līderiem ir vajadzīgs lielāks atbalsts </a:t>
            </a:r>
            <a:r>
              <a:rPr lang="lv-LV" dirty="0">
                <a:solidFill>
                  <a:srgbClr val="DA1B5C"/>
                </a:solidFill>
                <a:latin typeface="Calibri"/>
                <a:ea typeface="Calibri"/>
                <a:cs typeface="Calibri"/>
              </a:rPr>
              <a:t>iekļaušanas veicināšanā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8249B-F34A-ED5F-4D6C-C97CA5E135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163" y="1894258"/>
            <a:ext cx="7458604" cy="405747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00000"/>
              </a:lnSpc>
              <a:buClr>
                <a:srgbClr val="D60952"/>
              </a:buClr>
              <a:buFont typeface="Arial" panose="020B0604020202020204" pitchFamily="34" charset="0"/>
              <a:buChar char="•"/>
            </a:pPr>
            <a:r>
              <a:rPr lang="lv-LV" b="1" dirty="0">
                <a:latin typeface="Calibri"/>
                <a:ea typeface="Calibri"/>
                <a:cs typeface="Calibri"/>
              </a:rPr>
              <a:t>Īpaša apmācība un atbalsts. </a:t>
            </a:r>
            <a:r>
              <a:rPr lang="lv-LV" dirty="0">
                <a:latin typeface="Calibri"/>
                <a:ea typeface="Calibri"/>
                <a:cs typeface="Calibri"/>
              </a:rPr>
              <a:t>Ar iekļaušanu saistīto tematu loks apmācību programmās kā pirms darba uzsākšanas, tā profesionālās pilnveides laikā nav pietiekami plašs. (PEER)</a:t>
            </a:r>
            <a:endParaRPr lang="lv-LV" i="1" baseline="-25000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buClr>
                <a:srgbClr val="D60952"/>
              </a:buClr>
              <a:buFont typeface="Arial" panose="020B0604020202020204" pitchFamily="34" charset="0"/>
              <a:buChar char="•"/>
            </a:pPr>
            <a:endParaRPr lang="lv-LV" b="1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buClr>
                <a:srgbClr val="D60952"/>
              </a:buClr>
              <a:buFont typeface="Arial" panose="020B0604020202020204" pitchFamily="34" charset="0"/>
              <a:buChar char="•"/>
            </a:pPr>
            <a:r>
              <a:rPr lang="lv-LV" b="1" dirty="0">
                <a:latin typeface="Calibri"/>
                <a:ea typeface="Calibri"/>
                <a:cs typeface="Calibri"/>
              </a:rPr>
              <a:t>Iekļaušana, lietojot mērķtiecīgas pedagoģiskās metodes. </a:t>
            </a:r>
            <a:r>
              <a:rPr lang="lv-LV" dirty="0">
                <a:latin typeface="Calibri"/>
                <a:ea typeface="Calibri"/>
                <a:cs typeface="Calibri"/>
              </a:rPr>
              <a:t>Pieaugošais reemigrējušo ģimeņu bērnu skaits Latvijas skolās rada ar mācību valodu saistītas grūtības. </a:t>
            </a:r>
          </a:p>
          <a:p>
            <a:pPr>
              <a:lnSpc>
                <a:spcPct val="100000"/>
              </a:lnSpc>
              <a:buClr>
                <a:srgbClr val="D60952"/>
              </a:buClr>
            </a:pPr>
            <a:endParaRPr lang="en-US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buClr>
                <a:srgbClr val="D60952"/>
              </a:buClr>
              <a:buFont typeface="Arial" panose="020B0604020202020204" pitchFamily="34" charset="0"/>
              <a:buChar char="•"/>
            </a:pPr>
            <a:r>
              <a:rPr lang="lv-LV" b="1" dirty="0">
                <a:latin typeface="Calibri"/>
                <a:ea typeface="Calibri"/>
                <a:cs typeface="Calibri"/>
              </a:rPr>
              <a:t>Iekļaušana sadarbojoties. </a:t>
            </a:r>
            <a:r>
              <a:rPr lang="lv-LV" b="1" dirty="0">
                <a:solidFill>
                  <a:srgbClr val="DA1B5C"/>
                </a:solidFill>
                <a:latin typeface="Calibri"/>
                <a:ea typeface="Calibri"/>
                <a:cs typeface="Calibri"/>
              </a:rPr>
              <a:t>77 %</a:t>
            </a:r>
            <a:r>
              <a:rPr lang="lv-LV" dirty="0">
                <a:latin typeface="Calibri"/>
                <a:ea typeface="Calibri"/>
                <a:cs typeface="Calibri"/>
              </a:rPr>
              <a:t> reģiona valstu ir pieņēmušas standartus, kas paredz, ka skolas direktoram jāsniedz vecākiem un aizbildņiem informācija par </a:t>
            </a:r>
            <a:r>
              <a:rPr lang="lv-LV" i="0" dirty="0">
                <a:effectLst/>
                <a:latin typeface="Calibri"/>
                <a:ea typeface="Calibri"/>
                <a:cs typeface="Calibri"/>
              </a:rPr>
              <a:t>skolas aktualitātēm </a:t>
            </a:r>
            <a:r>
              <a:rPr lang="lv-LV" dirty="0">
                <a:latin typeface="Calibri"/>
                <a:ea typeface="Calibri"/>
                <a:cs typeface="Calibri"/>
              </a:rPr>
              <a:t>un skolēnu sniegumu. (PEER)</a:t>
            </a:r>
            <a:endParaRPr lang="lv-LV" i="1" baseline="-25000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5346E5-F8FB-6C2C-565D-A92912DA1F15}"/>
              </a:ext>
            </a:extLst>
          </p:cNvPr>
          <p:cNvSpPr txBox="1"/>
          <p:nvPr/>
        </p:nvSpPr>
        <p:spPr>
          <a:xfrm>
            <a:off x="202891" y="6350824"/>
            <a:ext cx="14422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>
                <a:solidFill>
                  <a:srgbClr val="3A3D3D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bit.ly/gemreport2024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A9BEF43-641B-831C-D502-B55107892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1163" y="1697387"/>
            <a:ext cx="2349957" cy="45719"/>
          </a:xfrm>
          <a:prstGeom prst="rect">
            <a:avLst/>
          </a:prstGeom>
        </p:spPr>
      </p:pic>
      <p:pic>
        <p:nvPicPr>
          <p:cNvPr id="5" name="Picture 4" descr="A person holding a house&#10;&#10;AI-generated content may be incorrect.">
            <a:extLst>
              <a:ext uri="{FF2B5EF4-FFF2-40B4-BE49-F238E27FC236}">
                <a16:creationId xmlns:a16="http://schemas.microsoft.com/office/drawing/2014/main" id="{D3E304DD-5F39-D496-1B28-E067ED57E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3756" y="1709916"/>
            <a:ext cx="3915743" cy="40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02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99033-FE4D-4789-6650-FEF1A6599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3371DE6-5D9F-F07F-85D0-05D46E997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8638" y="4088314"/>
            <a:ext cx="2584953" cy="502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EA7E82-1F2A-41EC-97FB-D26AD68AF6E8}"/>
              </a:ext>
            </a:extLst>
          </p:cNvPr>
          <p:cNvSpPr txBox="1"/>
          <p:nvPr/>
        </p:nvSpPr>
        <p:spPr>
          <a:xfrm>
            <a:off x="491488" y="5634177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hlinkClick r:id="rId5"/>
              </a:rPr>
              <a:t>Ac.daddio@unesco.org</a:t>
            </a:r>
            <a:r>
              <a:rPr lang="lv-LV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8871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694B0-1996-E432-9836-FA0DB2EC1C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81F9FC2-3E60-4D16-A16D-A22BEE630514}"/>
              </a:ext>
            </a:extLst>
          </p:cNvPr>
          <p:cNvSpPr txBox="1">
            <a:spLocks/>
          </p:cNvSpPr>
          <p:nvPr/>
        </p:nvSpPr>
        <p:spPr>
          <a:xfrm>
            <a:off x="413226" y="1700784"/>
            <a:ext cx="6452208" cy="46085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lv-LV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</a:t>
            </a:r>
            <a:r>
              <a:rPr lang="lv-LV" sz="1800" dirty="0"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 Reģionālie ziņojumi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lv-LV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</a:t>
            </a:r>
            <a:r>
              <a:rPr lang="lv-LV" sz="1800" dirty="0"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 Ziņojumi par dzimumu līdztiesību un jaunatni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lv-LV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</a:t>
            </a:r>
            <a:r>
              <a:rPr lang="lv-LV" sz="1800" dirty="0"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 Ziņojums par izglītības finansējumu “</a:t>
            </a:r>
            <a:r>
              <a:rPr lang="lv-LV" sz="1800" dirty="0" err="1"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Education</a:t>
            </a:r>
            <a:r>
              <a:rPr lang="lv-LV" sz="1800" dirty="0"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lv-LV" sz="1800" dirty="0" err="1"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Finance</a:t>
            </a:r>
            <a:r>
              <a:rPr lang="lv-LV" sz="1800" dirty="0"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lv-LV" sz="1800" dirty="0" err="1"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Watch</a:t>
            </a:r>
            <a:r>
              <a:rPr lang="lv-LV" sz="1800" dirty="0"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”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lv-LV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</a:t>
            </a:r>
            <a:r>
              <a:rPr lang="lv-LV" sz="1800" dirty="0"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 Tiešsaistes resursi: SCOPE, WIDE, VIEW un PEER</a:t>
            </a:r>
            <a:br>
              <a:rPr lang="lv-LV" sz="1800" dirty="0"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</a:br>
            <a:r>
              <a:rPr lang="lv-LV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</a:t>
            </a:r>
            <a:r>
              <a:rPr lang="lv-LV" sz="1800" dirty="0"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 4. ilgtspējīgas attīstības mērķa rezultātu karte</a:t>
            </a:r>
            <a:br>
              <a:rPr lang="lv-LV" sz="1800" dirty="0"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</a:br>
            <a:endParaRPr lang="lv-LV" sz="1800" dirty="0">
              <a:latin typeface="Calibri" panose="020F0502020204030204" pitchFamily="34" charset="0"/>
              <a:cs typeface="Calibri" panose="020F0502020204030204" pitchFamily="34" charset="0"/>
              <a:sym typeface="Wingdings 3" panose="05040102010807070707" pitchFamily="18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 3" panose="05040102010807070707" pitchFamily="18" charset="2"/>
              <a:buChar char="u"/>
            </a:pPr>
            <a:r>
              <a:rPr lang="lv-LV" sz="1800" dirty="0"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Atbalsts koordinētai 4. ilgtspējīgas attīstības mērķa īstenošanai, piemēram, GPE rezultātu ziņojums, Izglītības datu un statistikas komisija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en-GB" sz="1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lv-LV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</a:t>
            </a:r>
            <a:r>
              <a:rPr lang="lv-LV" sz="1800" dirty="0"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 Komunikācijas kanāli, piemēram, emuārs, videoklipi, infografikas, plašsaziņas mediji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816130-93FE-8C88-549D-8C5AB50DD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272" y="840747"/>
            <a:ext cx="3428060" cy="530427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D1F7B10-B88C-07B1-5ABA-69EDC8141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Vairāk nekā tikai ziņojums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9FDA4D-0D2F-2649-5FD7-14E465D035A2}"/>
              </a:ext>
            </a:extLst>
          </p:cNvPr>
          <p:cNvSpPr txBox="1">
            <a:spLocks/>
          </p:cNvSpPr>
          <p:nvPr/>
        </p:nvSpPr>
        <p:spPr>
          <a:xfrm>
            <a:off x="322263" y="1261970"/>
            <a:ext cx="5749925" cy="10287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3A3D3D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endParaRPr lang="x-none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CB80683-FB1D-E8A5-4A4D-AA795330A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226" y="1700784"/>
            <a:ext cx="2349957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73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B3F25-1B7C-67B3-53C1-160348C4C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99BC4-03B7-829E-D354-962EDD956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29" y="1234356"/>
            <a:ext cx="8545645" cy="1028700"/>
          </a:xfrm>
        </p:spPr>
        <p:txBody>
          <a:bodyPr/>
          <a:lstStyle/>
          <a:p>
            <a:r>
              <a:rPr lang="lv-LV" dirty="0"/>
              <a:t>Akūti ir vajadzīgi spēcīgi izglītības līderi 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C431D78-FB8E-4108-A58C-25827D84D278}"/>
              </a:ext>
            </a:extLst>
          </p:cNvPr>
          <p:cNvSpPr txBox="1">
            <a:spLocks/>
          </p:cNvSpPr>
          <p:nvPr/>
        </p:nvSpPr>
        <p:spPr>
          <a:xfrm>
            <a:off x="320438" y="2198156"/>
            <a:ext cx="6277586" cy="4286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164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b="0" i="1" kern="120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>
                <a:latin typeface="Calibri" panose="020F0502020204030204" pitchFamily="34" charset="0"/>
                <a:cs typeface="Calibri" panose="020F0502020204030204" pitchFamily="34" charset="0"/>
              </a:rPr>
              <a:t>Nesamazinās to bērnu un jauniešu skaits, kas neapmeklē skolu.</a:t>
            </a:r>
          </a:p>
        </p:txBody>
      </p:sp>
      <p:pic>
        <p:nvPicPr>
          <p:cNvPr id="5" name="Graph 8.1a_241024.mp4">
            <a:hlinkClick r:id="" action="ppaction://media"/>
            <a:extLst>
              <a:ext uri="{FF2B5EF4-FFF2-40B4-BE49-F238E27FC236}">
                <a16:creationId xmlns:a16="http://schemas.microsoft.com/office/drawing/2014/main" id="{893BCBCB-AF82-B99A-DFEF-3E28D45FC7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2401" t="13159" r="7039" b="11860"/>
          <a:stretch/>
        </p:blipFill>
        <p:spPr>
          <a:xfrm>
            <a:off x="6911459" y="985475"/>
            <a:ext cx="4944979" cy="5142298"/>
          </a:xfrm>
          <a:prstGeom prst="round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F3492C-CDA8-32EC-8A23-1CCEECCDD320}"/>
              </a:ext>
            </a:extLst>
          </p:cNvPr>
          <p:cNvSpPr txBox="1"/>
          <p:nvPr/>
        </p:nvSpPr>
        <p:spPr>
          <a:xfrm>
            <a:off x="202891" y="6350824"/>
            <a:ext cx="14422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>
                <a:solidFill>
                  <a:srgbClr val="3A3D3D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bit.ly/gemreport2024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D856AAB-C9AD-0AE0-CA66-78D59E4068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226" y="1700784"/>
            <a:ext cx="2349957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5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B3F25-1B7C-67B3-53C1-160348C4C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99BC4-03B7-829E-D354-962EDD956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29" y="1234356"/>
            <a:ext cx="8545645" cy="1028700"/>
          </a:xfrm>
        </p:spPr>
        <p:txBody>
          <a:bodyPr/>
          <a:lstStyle/>
          <a:p>
            <a:r>
              <a:rPr lang="lv-LV" dirty="0"/>
              <a:t>Akūti ir vajadzīgi spēcīgi izglītības līderi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C51042-E9B2-95A5-4DF1-CAB0773AEC81}"/>
              </a:ext>
            </a:extLst>
          </p:cNvPr>
          <p:cNvSpPr txBox="1"/>
          <p:nvPr/>
        </p:nvSpPr>
        <p:spPr>
          <a:xfrm>
            <a:off x="202891" y="6350824"/>
            <a:ext cx="14422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>
                <a:solidFill>
                  <a:srgbClr val="3A3D3D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bit.ly/gemreport2024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C431D78-FB8E-4108-A58C-25827D84D278}"/>
              </a:ext>
            </a:extLst>
          </p:cNvPr>
          <p:cNvSpPr txBox="1">
            <a:spLocks/>
          </p:cNvSpPr>
          <p:nvPr/>
        </p:nvSpPr>
        <p:spPr>
          <a:xfrm>
            <a:off x="320438" y="2198156"/>
            <a:ext cx="5687123" cy="4286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164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b="0" i="1" kern="120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>
                <a:latin typeface="Calibri" panose="020F0502020204030204" pitchFamily="34" charset="0"/>
                <a:cs typeface="Calibri" panose="020F0502020204030204" pitchFamily="34" charset="0"/>
              </a:rPr>
              <a:t>Mācību sasniegumu līmenis krītas.</a:t>
            </a:r>
          </a:p>
        </p:txBody>
      </p:sp>
      <p:pic>
        <p:nvPicPr>
          <p:cNvPr id="28" name="Graph 8.8_241024.mp4">
            <a:hlinkClick r:id="" action="ppaction://media"/>
            <a:extLst>
              <a:ext uri="{FF2B5EF4-FFF2-40B4-BE49-F238E27FC236}">
                <a16:creationId xmlns:a16="http://schemas.microsoft.com/office/drawing/2014/main" id="{310EEF5F-5799-A5B7-8DDD-CCA25B9948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9798" t="18666" r="4563" b="17999"/>
          <a:stretch/>
        </p:blipFill>
        <p:spPr>
          <a:xfrm>
            <a:off x="5952667" y="1679126"/>
            <a:ext cx="5564258" cy="4343568"/>
          </a:xfrm>
          <a:prstGeom prst="round2Diag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0546DD6-7FD5-172E-5095-E0DC246276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3226" y="1700784"/>
            <a:ext cx="2349957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2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B3F25-1B7C-67B3-53C1-160348C4C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99BC4-03B7-829E-D354-962EDD956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29" y="1234356"/>
            <a:ext cx="8545645" cy="1028700"/>
          </a:xfrm>
        </p:spPr>
        <p:txBody>
          <a:bodyPr/>
          <a:lstStyle/>
          <a:p>
            <a:r>
              <a:rPr lang="lv-LV" dirty="0"/>
              <a:t>Akūti ir vajadzīgi spēcīgi izglītības līderi 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C431D78-FB8E-4108-A58C-25827D84D278}"/>
              </a:ext>
            </a:extLst>
          </p:cNvPr>
          <p:cNvSpPr txBox="1">
            <a:spLocks/>
          </p:cNvSpPr>
          <p:nvPr/>
        </p:nvSpPr>
        <p:spPr>
          <a:xfrm>
            <a:off x="320438" y="2198156"/>
            <a:ext cx="6150700" cy="4286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164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b="0" i="1" kern="120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>
                <a:latin typeface="Calibri" panose="020F0502020204030204" pitchFamily="34" charset="0"/>
                <a:cs typeface="Calibri" panose="020F0502020204030204" pitchFamily="34" charset="0"/>
              </a:rPr>
              <a:t>Samazinās izglītības prioritāte.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033D1B14-6AF8-CF65-AE51-CE0CFAFFB328}"/>
              </a:ext>
            </a:extLst>
          </p:cNvPr>
          <p:cNvSpPr txBox="1">
            <a:spLocks/>
          </p:cNvSpPr>
          <p:nvPr/>
        </p:nvSpPr>
        <p:spPr>
          <a:xfrm rot="16200000">
            <a:off x="9304059" y="3498008"/>
            <a:ext cx="5006249" cy="1276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i="1" kern="1200">
                <a:solidFill>
                  <a:srgbClr val="3A3D3D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164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A3D3D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b="0" i="1" kern="120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/>
              <a:t>Avots.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D33D4F-C48C-0244-93FB-237D3C27F08B}"/>
              </a:ext>
            </a:extLst>
          </p:cNvPr>
          <p:cNvSpPr txBox="1"/>
          <p:nvPr/>
        </p:nvSpPr>
        <p:spPr>
          <a:xfrm>
            <a:off x="202891" y="6350824"/>
            <a:ext cx="14422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>
                <a:solidFill>
                  <a:srgbClr val="3A3D3D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bit.ly/gemreport2024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CB42835-D911-B55B-ECC7-D22A3B6CC4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3226" y="1700784"/>
            <a:ext cx="2349957" cy="45719"/>
          </a:xfrm>
          <a:prstGeom prst="rect">
            <a:avLst/>
          </a:prstGeom>
        </p:spPr>
      </p:pic>
      <p:pic>
        <p:nvPicPr>
          <p:cNvPr id="4" name="Graph 18.3_241028.mp4">
            <a:hlinkClick r:id="" action="ppaction://media"/>
            <a:extLst>
              <a:ext uri="{FF2B5EF4-FFF2-40B4-BE49-F238E27FC236}">
                <a16:creationId xmlns:a16="http://schemas.microsoft.com/office/drawing/2014/main" id="{75792628-6205-835A-33F9-6B5B2F27D8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3804" t="15438" r="4563" b="14576"/>
          <a:stretch/>
        </p:blipFill>
        <p:spPr>
          <a:xfrm>
            <a:off x="3627454" y="2078429"/>
            <a:ext cx="8374007" cy="4602060"/>
          </a:xfrm>
          <a:prstGeom prst="round2DiagRect">
            <a:avLst/>
          </a:prstGeom>
        </p:spPr>
      </p:pic>
      <p:pic>
        <p:nvPicPr>
          <p:cNvPr id="9" name="image1.png" descr="Logo, company name  Description automatically generated">
            <a:extLst>
              <a:ext uri="{FF2B5EF4-FFF2-40B4-BE49-F238E27FC236}">
                <a16:creationId xmlns:a16="http://schemas.microsoft.com/office/drawing/2014/main" id="{437A00D8-D562-BD4D-FF60-05CAF5C97E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912" y="269239"/>
            <a:ext cx="892571" cy="7144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B9F4AD-D559-085C-A576-AC7E2EE83C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4528" y="280404"/>
            <a:ext cx="2558963" cy="66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8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7BAE4-7CB7-B783-03B9-3F6EB6156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F3430-BDF5-90AD-F48C-A215383CD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29" y="1234356"/>
            <a:ext cx="8545645" cy="1028700"/>
          </a:xfrm>
        </p:spPr>
        <p:txBody>
          <a:bodyPr/>
          <a:lstStyle/>
          <a:p>
            <a:r>
              <a:rPr lang="lv-LV" dirty="0">
                <a:latin typeface="Calibri"/>
                <a:ea typeface="Calibri"/>
                <a:cs typeface="Calibri"/>
              </a:rPr>
              <a:t>Kas ir līderība izglītībā?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3E611B30-79A8-4E9A-1081-37FD313DBA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0731" y="2822203"/>
            <a:ext cx="6498358" cy="198090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A41643"/>
              </a:buClr>
            </a:pPr>
            <a:r>
              <a:rPr lang="lv-LV" dirty="0">
                <a:latin typeface="Calibri"/>
                <a:ea typeface="Calibri"/>
                <a:cs typeface="Calibri"/>
              </a:rPr>
              <a:t>Līderība ir </a:t>
            </a:r>
            <a:r>
              <a:rPr lang="lv-LV" b="1" dirty="0">
                <a:latin typeface="Calibri"/>
                <a:ea typeface="Calibri"/>
                <a:cs typeface="Calibri"/>
              </a:rPr>
              <a:t>sociālas ietekmēšanas</a:t>
            </a:r>
            <a:r>
              <a:rPr lang="lv-LV" dirty="0">
                <a:latin typeface="Calibri"/>
                <a:ea typeface="Calibri"/>
                <a:cs typeface="Calibri"/>
              </a:rPr>
              <a:t> process, kurā tiek stiprinātas citu cilvēku spējas </a:t>
            </a:r>
            <a:r>
              <a:rPr lang="lv-LV" b="1" dirty="0">
                <a:latin typeface="Calibri"/>
                <a:ea typeface="Calibri"/>
                <a:cs typeface="Calibri"/>
              </a:rPr>
              <a:t>sasniegt mērķi</a:t>
            </a:r>
            <a:r>
              <a:rPr lang="lv-LV" dirty="0">
                <a:latin typeface="Calibri"/>
                <a:ea typeface="Calibri"/>
                <a:cs typeface="Calibri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A41643"/>
              </a:buClr>
            </a:pPr>
            <a:endParaRPr lang="en-GB" dirty="0">
              <a:latin typeface="Calibri"/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A41643"/>
              </a:buClr>
            </a:pPr>
            <a:r>
              <a:rPr lang="lv-LV" dirty="0">
                <a:latin typeface="Calibri"/>
                <a:ea typeface="Calibri"/>
                <a:cs typeface="Calibri"/>
              </a:rPr>
              <a:t>Ir dažādi </a:t>
            </a:r>
            <a:r>
              <a:rPr lang="lv-LV" sz="1800" dirty="0">
                <a:latin typeface="Calibri"/>
                <a:ea typeface="Calibri"/>
                <a:cs typeface="Calibri"/>
              </a:rPr>
              <a:t>līderības </a:t>
            </a:r>
            <a:r>
              <a:rPr lang="lv-LV" sz="1800" b="1" dirty="0">
                <a:latin typeface="Calibri"/>
                <a:ea typeface="Calibri"/>
                <a:cs typeface="Calibri"/>
              </a:rPr>
              <a:t>stili</a:t>
            </a:r>
            <a:r>
              <a:rPr lang="lv-LV" sz="1800" dirty="0">
                <a:latin typeface="Calibri"/>
                <a:ea typeface="Calibri"/>
                <a:cs typeface="Calibri"/>
              </a:rPr>
              <a:t> un dažādi izglītības </a:t>
            </a:r>
            <a:r>
              <a:rPr lang="lv-LV" sz="1800" b="1" dirty="0">
                <a:latin typeface="Calibri"/>
                <a:ea typeface="Calibri"/>
                <a:cs typeface="Calibri"/>
              </a:rPr>
              <a:t>rezultāti </a:t>
            </a:r>
            <a:r>
              <a:rPr lang="lv-LV" sz="1800" dirty="0">
                <a:latin typeface="Calibri"/>
                <a:ea typeface="Calibri"/>
                <a:cs typeface="Calibri"/>
              </a:rPr>
              <a:t>– no izcilām </a:t>
            </a:r>
            <a:r>
              <a:rPr lang="lv-LV" sz="1800" b="1" dirty="0">
                <a:latin typeface="Calibri"/>
                <a:ea typeface="Calibri"/>
                <a:cs typeface="Calibri"/>
              </a:rPr>
              <a:t>personībām</a:t>
            </a:r>
            <a:r>
              <a:rPr lang="lv-LV" b="1" dirty="0">
                <a:latin typeface="Calibri"/>
                <a:ea typeface="Calibri"/>
                <a:cs typeface="Calibri"/>
              </a:rPr>
              <a:t> </a:t>
            </a:r>
            <a:r>
              <a:rPr lang="lv-LV" dirty="0">
                <a:latin typeface="Calibri"/>
                <a:ea typeface="Calibri"/>
                <a:cs typeface="Calibri"/>
              </a:rPr>
              <a:t>līdz</a:t>
            </a:r>
            <a:r>
              <a:rPr lang="lv-LV" b="1" dirty="0">
                <a:latin typeface="Calibri"/>
                <a:ea typeface="Calibri"/>
                <a:cs typeface="Calibri"/>
              </a:rPr>
              <a:t> </a:t>
            </a:r>
            <a:r>
              <a:rPr lang="lv-LV" sz="1800" dirty="0">
                <a:latin typeface="Calibri"/>
                <a:ea typeface="Calibri"/>
                <a:cs typeface="Calibri"/>
              </a:rPr>
              <a:t>sistemātiskiem </a:t>
            </a:r>
            <a:r>
              <a:rPr lang="lv-LV" sz="1800" b="1" dirty="0">
                <a:latin typeface="Calibri"/>
                <a:ea typeface="Calibri"/>
                <a:cs typeface="Calibri"/>
              </a:rPr>
              <a:t>procesiem</a:t>
            </a:r>
            <a:r>
              <a:rPr lang="lv-LV" dirty="0">
                <a:latin typeface="Calibri"/>
                <a:ea typeface="Calibri"/>
                <a:cs typeface="Calibri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x-none" dirty="0"/>
          </a:p>
        </p:txBody>
      </p:sp>
      <p:pic>
        <p:nvPicPr>
          <p:cNvPr id="27" name="Personajes Slide 13 241025.mp4">
            <a:hlinkClick r:id="" action="ppaction://media"/>
            <a:extLst>
              <a:ext uri="{FF2B5EF4-FFF2-40B4-BE49-F238E27FC236}">
                <a16:creationId xmlns:a16="http://schemas.microsoft.com/office/drawing/2014/main" id="{66C770F5-4212-5DCB-F85B-31B5DB937E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347" t="26190" r="54167" b="12520"/>
          <a:stretch/>
        </p:blipFill>
        <p:spPr>
          <a:xfrm>
            <a:off x="1079499" y="2359316"/>
            <a:ext cx="3700727" cy="3002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0E7C74-BADA-088D-C4F2-88D15B55F24B}"/>
              </a:ext>
            </a:extLst>
          </p:cNvPr>
          <p:cNvSpPr txBox="1"/>
          <p:nvPr/>
        </p:nvSpPr>
        <p:spPr>
          <a:xfrm>
            <a:off x="202891" y="6350824"/>
            <a:ext cx="14422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>
                <a:solidFill>
                  <a:srgbClr val="3A3D3D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bit.ly/gemreport2024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73D96F0-BDAD-B936-1C06-1F8CB0C673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1163" y="1697387"/>
            <a:ext cx="2349957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7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7BAE4-7CB7-B783-03B9-3F6EB6156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F3430-BDF5-90AD-F48C-A215383CD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29" y="1234356"/>
            <a:ext cx="8545645" cy="1028700"/>
          </a:xfrm>
        </p:spPr>
        <p:txBody>
          <a:bodyPr/>
          <a:lstStyle/>
          <a:p>
            <a:r>
              <a:rPr lang="lv-LV" dirty="0"/>
              <a:t>Kas ir līderi izglītībā?</a:t>
            </a:r>
          </a:p>
        </p:txBody>
      </p:sp>
      <p:pic>
        <p:nvPicPr>
          <p:cNvPr id="7" name="Personajes Slide 8_241024.mp4">
            <a:hlinkClick r:id="" action="ppaction://media"/>
            <a:extLst>
              <a:ext uri="{FF2B5EF4-FFF2-40B4-BE49-F238E27FC236}">
                <a16:creationId xmlns:a16="http://schemas.microsoft.com/office/drawing/2014/main" id="{4A8880B9-4639-7B1F-2339-44A77A8B56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0522" t="32939" r="13645" b="33725"/>
          <a:stretch/>
        </p:blipFill>
        <p:spPr>
          <a:xfrm>
            <a:off x="1066800" y="2106578"/>
            <a:ext cx="9245600" cy="2286163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FA9D6CF-071F-1EF0-890E-AFD6BED1FFEC}"/>
              </a:ext>
            </a:extLst>
          </p:cNvPr>
          <p:cNvSpPr txBox="1">
            <a:spLocks/>
          </p:cNvSpPr>
          <p:nvPr/>
        </p:nvSpPr>
        <p:spPr>
          <a:xfrm>
            <a:off x="4150451" y="4384757"/>
            <a:ext cx="1536916" cy="32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3A3D3D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164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A3D3D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b="0" i="1" kern="120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1800" b="1" dirty="0">
                <a:effectLst/>
                <a:latin typeface="Calibri" panose="020F0502020204030204" pitchFamily="34" charset="0"/>
                <a:ea typeface="Calibri"/>
              </a:rPr>
              <a:t>Skolas līmenī</a:t>
            </a:r>
            <a:r>
              <a:rPr lang="lv-LV" b="1" dirty="0">
                <a:effectLst/>
              </a:rPr>
              <a:t>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8FA1087-5AA7-ABA5-8873-5C2C89B23EFC}"/>
              </a:ext>
            </a:extLst>
          </p:cNvPr>
          <p:cNvSpPr txBox="1">
            <a:spLocks/>
          </p:cNvSpPr>
          <p:nvPr/>
        </p:nvSpPr>
        <p:spPr>
          <a:xfrm>
            <a:off x="8243773" y="4378657"/>
            <a:ext cx="2460058" cy="32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3A3D3D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164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A3D3D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b="0" i="1" kern="120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sz="1800" b="1">
                <a:effectLst/>
                <a:latin typeface="Calibri" panose="020F0502020204030204" pitchFamily="34" charset="0"/>
                <a:ea typeface="Calibri"/>
              </a:rPr>
              <a:t>Sistēmas līmenī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BCFBF38-3AD0-ADF4-2E94-CC311D3C763F}"/>
              </a:ext>
            </a:extLst>
          </p:cNvPr>
          <p:cNvSpPr txBox="1">
            <a:spLocks/>
          </p:cNvSpPr>
          <p:nvPr/>
        </p:nvSpPr>
        <p:spPr>
          <a:xfrm>
            <a:off x="1971133" y="5141045"/>
            <a:ext cx="1987917" cy="383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3A3D3D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164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A3D3D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b="0" i="1" kern="120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sz="1800" dirty="0">
                <a:effectLst/>
                <a:latin typeface="Calibri" panose="020F0502020204030204" pitchFamily="34" charset="0"/>
                <a:ea typeface="Calibri"/>
              </a:rPr>
              <a:t>Direktori,</a:t>
            </a:r>
            <a:r>
              <a:rPr lang="lv-LV" sz="1800" b="1" dirty="0">
                <a:effectLst/>
                <a:latin typeface="Calibri" panose="020F0502020204030204" pitchFamily="34" charset="0"/>
                <a:ea typeface="Calibri"/>
              </a:rPr>
              <a:t> </a:t>
            </a:r>
            <a:br>
              <a:rPr lang="lv-LV" sz="1800" b="1" dirty="0">
                <a:effectLst/>
                <a:latin typeface="Calibri" panose="020F0502020204030204" pitchFamily="34" charset="0"/>
                <a:ea typeface="Calibri"/>
              </a:rPr>
            </a:br>
            <a:r>
              <a:rPr lang="lv-LV" sz="1800" dirty="0">
                <a:effectLst/>
                <a:latin typeface="Calibri" panose="020F0502020204030204" pitchFamily="34" charset="0"/>
                <a:ea typeface="Calibri"/>
              </a:rPr>
              <a:t>direktoru vietnieki, skolotāju līderi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12F7BAA-37E1-394C-7C19-F68D95303A85}"/>
              </a:ext>
            </a:extLst>
          </p:cNvPr>
          <p:cNvSpPr txBox="1">
            <a:spLocks/>
          </p:cNvSpPr>
          <p:nvPr/>
        </p:nvSpPr>
        <p:spPr>
          <a:xfrm>
            <a:off x="4571580" y="5119688"/>
            <a:ext cx="2916015" cy="1028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3A3D3D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164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A3D3D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b="0" i="1" kern="120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sz="1800">
                <a:effectLst/>
                <a:latin typeface="Calibri" panose="020F0502020204030204" pitchFamily="34" charset="0"/>
                <a:ea typeface="Calibri"/>
              </a:rPr>
              <a:t>Vecāki, skolēni</a:t>
            </a:r>
            <a:br>
              <a:rPr lang="lv-LV" sz="1800">
                <a:effectLst/>
                <a:latin typeface="Calibri" panose="020F0502020204030204" pitchFamily="34" charset="0"/>
                <a:ea typeface="Calibri"/>
              </a:rPr>
            </a:br>
            <a:r>
              <a:rPr lang="lv-LV" sz="1800">
                <a:effectLst/>
                <a:latin typeface="Calibri" panose="020F0502020204030204" pitchFamily="34" charset="0"/>
                <a:ea typeface="Calibri"/>
              </a:rPr>
              <a:t>un kopienas 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6F6D624-3ACD-60C4-3C69-86D58387E05B}"/>
              </a:ext>
            </a:extLst>
          </p:cNvPr>
          <p:cNvSpPr txBox="1">
            <a:spLocks/>
          </p:cNvSpPr>
          <p:nvPr/>
        </p:nvSpPr>
        <p:spPr>
          <a:xfrm>
            <a:off x="8261722" y="5101240"/>
            <a:ext cx="2144429" cy="5327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3A3D3D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164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A3D3D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b="0" i="1" kern="120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sz="1800" dirty="0">
                <a:effectLst/>
                <a:latin typeface="Calibri" panose="020F0502020204030204" pitchFamily="34" charset="0"/>
                <a:ea typeface="Calibri"/>
              </a:rPr>
              <a:t>Vietējās amatpersonas,</a:t>
            </a:r>
            <a:br>
              <a:rPr lang="lv-LV" sz="1800" dirty="0">
                <a:effectLst/>
                <a:latin typeface="Calibri" panose="020F0502020204030204" pitchFamily="34" charset="0"/>
                <a:ea typeface="Calibri"/>
              </a:rPr>
            </a:br>
            <a:r>
              <a:rPr lang="lv-LV" sz="1800" dirty="0">
                <a:effectLst/>
                <a:latin typeface="Calibri" panose="020F0502020204030204" pitchFamily="34" charset="0"/>
                <a:ea typeface="Calibri"/>
              </a:rPr>
              <a:t>valsts amatpersonas</a:t>
            </a:r>
            <a:r>
              <a:rPr lang="lv-LV" sz="1800" b="1" dirty="0">
                <a:effectLst/>
                <a:latin typeface="Calibri" panose="020F0502020204030204" pitchFamily="34" charset="0"/>
                <a:ea typeface="Calibri"/>
              </a:rPr>
              <a:t>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EF85845-BF04-12DC-079A-75CE4B58A96F}"/>
              </a:ext>
            </a:extLst>
          </p:cNvPr>
          <p:cNvCxnSpPr>
            <a:cxnSpLocks/>
          </p:cNvCxnSpPr>
          <p:nvPr/>
        </p:nvCxnSpPr>
        <p:spPr>
          <a:xfrm flipV="1">
            <a:off x="3541928" y="4857205"/>
            <a:ext cx="2424160" cy="6374"/>
          </a:xfrm>
          <a:prstGeom prst="line">
            <a:avLst/>
          </a:prstGeom>
          <a:ln w="38100" cap="rnd">
            <a:solidFill>
              <a:srgbClr val="BFBEBE"/>
            </a:solidFill>
            <a:prstDash val="solid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1EA3985-11D8-22D8-2B6C-E9C2CBB7D84A}"/>
              </a:ext>
            </a:extLst>
          </p:cNvPr>
          <p:cNvCxnSpPr>
            <a:cxnSpLocks/>
          </p:cNvCxnSpPr>
          <p:nvPr/>
        </p:nvCxnSpPr>
        <p:spPr>
          <a:xfrm flipV="1">
            <a:off x="8261722" y="4868469"/>
            <a:ext cx="2424160" cy="6374"/>
          </a:xfrm>
          <a:prstGeom prst="line">
            <a:avLst/>
          </a:prstGeom>
          <a:ln w="38100" cap="rnd">
            <a:solidFill>
              <a:srgbClr val="BFBEBE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A69A054-8F5F-4421-B56F-B0497BE37132}"/>
              </a:ext>
            </a:extLst>
          </p:cNvPr>
          <p:cNvSpPr txBox="1"/>
          <p:nvPr/>
        </p:nvSpPr>
        <p:spPr>
          <a:xfrm>
            <a:off x="202891" y="6350824"/>
            <a:ext cx="14422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>
                <a:solidFill>
                  <a:srgbClr val="3A3D3D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bit.ly/gemreport2024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9D276A7-81B9-789A-49C5-9887770AD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1163" y="1697387"/>
            <a:ext cx="2349957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7BAE4-7CB7-B783-03B9-3F6EB6156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F3430-BDF5-90AD-F48C-A215383CD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29" y="1234356"/>
            <a:ext cx="8545645" cy="1028700"/>
          </a:xfrm>
        </p:spPr>
        <p:txBody>
          <a:bodyPr/>
          <a:lstStyle/>
          <a:p>
            <a:r>
              <a:rPr lang="lv-LV"/>
              <a:t>Kas ir līderi izglītībā?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BCFBF38-3AD0-ADF4-2E94-CC311D3C763F}"/>
              </a:ext>
            </a:extLst>
          </p:cNvPr>
          <p:cNvSpPr txBox="1">
            <a:spLocks/>
          </p:cNvSpPr>
          <p:nvPr/>
        </p:nvSpPr>
        <p:spPr>
          <a:xfrm>
            <a:off x="1971134" y="5141045"/>
            <a:ext cx="1828800" cy="5675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3A3D3D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164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A3D3D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b="0" i="1" kern="120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sz="1800">
                <a:effectLst/>
                <a:latin typeface="Calibri" panose="020F0502020204030204" pitchFamily="34" charset="0"/>
                <a:ea typeface="Calibri"/>
              </a:rPr>
              <a:t>Ministri, deputāti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12F7BAA-37E1-394C-7C19-F68D95303A85}"/>
              </a:ext>
            </a:extLst>
          </p:cNvPr>
          <p:cNvSpPr txBox="1">
            <a:spLocks/>
          </p:cNvSpPr>
          <p:nvPr/>
        </p:nvSpPr>
        <p:spPr>
          <a:xfrm>
            <a:off x="4571580" y="5119688"/>
            <a:ext cx="2916015" cy="561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3A3D3D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164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A3D3D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b="0" i="1" kern="120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sz="1800" dirty="0"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Skolēnu līderi</a:t>
            </a:r>
            <a:r>
              <a:rPr lang="lv-LV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, asociāciju līderi, biznesa līderi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7984AAF-0237-CADE-59D7-B22EA6DA24AC}"/>
              </a:ext>
            </a:extLst>
          </p:cNvPr>
          <p:cNvGrpSpPr/>
          <p:nvPr/>
        </p:nvGrpSpPr>
        <p:grpSpPr>
          <a:xfrm>
            <a:off x="4883920" y="4384757"/>
            <a:ext cx="2424160" cy="478822"/>
            <a:chOff x="3541928" y="4384757"/>
            <a:chExt cx="2424160" cy="478822"/>
          </a:xfrm>
        </p:grpSpPr>
        <p:sp>
          <p:nvSpPr>
            <p:cNvPr id="8" name="Text Placeholder 2">
              <a:extLst>
                <a:ext uri="{FF2B5EF4-FFF2-40B4-BE49-F238E27FC236}">
                  <a16:creationId xmlns:a16="http://schemas.microsoft.com/office/drawing/2014/main" id="{9FA9D6CF-071F-1EF0-890E-AFD6BED1FFEC}"/>
                </a:ext>
              </a:extLst>
            </p:cNvPr>
            <p:cNvSpPr txBox="1">
              <a:spLocks/>
            </p:cNvSpPr>
            <p:nvPr/>
          </p:nvSpPr>
          <p:spPr>
            <a:xfrm>
              <a:off x="3939984" y="4384757"/>
              <a:ext cx="1872450" cy="32004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rgbClr val="3A3D3D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defRPr>
              </a:lvl1pPr>
              <a:lvl2pPr marL="742950" indent="-2857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1643"/>
                </a:buClr>
                <a:buFont typeface="Arial" panose="020B0604020202020204" pitchFamily="34" charset="0"/>
                <a:buChar char="•"/>
                <a:defRPr sz="1800" b="0" i="0" kern="1200">
                  <a:solidFill>
                    <a:srgbClr val="3A3D3D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50" b="0" i="1" kern="1200">
                  <a:solidFill>
                    <a:schemeClr val="bg1">
                      <a:lumMod val="75000"/>
                    </a:schemeClr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lv-LV" sz="1800" b="1" dirty="0">
                  <a:effectLst/>
                  <a:latin typeface="Calibri" panose="020F0502020204030204" pitchFamily="34" charset="0"/>
                  <a:ea typeface="Calibri"/>
                </a:rPr>
                <a:t>Politiskajā līmenī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EF85845-BF04-12DC-079A-75CE4B58A9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1928" y="4857205"/>
              <a:ext cx="2424160" cy="6374"/>
            </a:xfrm>
            <a:prstGeom prst="line">
              <a:avLst/>
            </a:prstGeom>
            <a:ln w="38100" cap="rnd">
              <a:solidFill>
                <a:srgbClr val="BFBEBE"/>
              </a:solidFill>
              <a:prstDash val="solid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ersonajes Slide 9 241025.mp4">
            <a:hlinkClick r:id="" action="ppaction://media"/>
            <a:extLst>
              <a:ext uri="{FF2B5EF4-FFF2-40B4-BE49-F238E27FC236}">
                <a16:creationId xmlns:a16="http://schemas.microsoft.com/office/drawing/2014/main" id="{8FAFB4FA-1969-1DB7-53CC-88062A8953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400" t="29600" r="16700" b="34332"/>
          <a:stretch/>
        </p:blipFill>
        <p:spPr>
          <a:xfrm>
            <a:off x="1895856" y="1918205"/>
            <a:ext cx="8400288" cy="2473544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724D7AF-1F7E-E960-C192-48BAC3452408}"/>
              </a:ext>
            </a:extLst>
          </p:cNvPr>
          <p:cNvSpPr txBox="1">
            <a:spLocks/>
          </p:cNvSpPr>
          <p:nvPr/>
        </p:nvSpPr>
        <p:spPr>
          <a:xfrm>
            <a:off x="7835480" y="5114479"/>
            <a:ext cx="3619641" cy="773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3A3D3D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164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3A3D3D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b="0" i="1" kern="120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sz="1800" dirty="0"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Plašsaziņas mediji, pilsoniskā sabiedrība, inteliģence, pētnieki utt.</a:t>
            </a:r>
            <a:br>
              <a:rPr lang="lv-LV" sz="1800" dirty="0"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endParaRPr lang="lv-LV" sz="1800" dirty="0">
              <a:effectLst/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380E87-72B0-DA9F-A6EE-67C6F76CE52A}"/>
              </a:ext>
            </a:extLst>
          </p:cNvPr>
          <p:cNvSpPr txBox="1"/>
          <p:nvPr/>
        </p:nvSpPr>
        <p:spPr>
          <a:xfrm>
            <a:off x="202891" y="6350824"/>
            <a:ext cx="14422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>
                <a:solidFill>
                  <a:srgbClr val="3A3D3D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bit.ly/gemreport2024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7A10717-18A7-F6AE-9AE9-C35AA5C9B9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163" y="1697387"/>
            <a:ext cx="2349957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6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7D191E57F53740B3E9D42D95158CEE" ma:contentTypeVersion="20" ma:contentTypeDescription="Crée un document." ma:contentTypeScope="" ma:versionID="793b2254aa9165f285914b2f9bb2a38f">
  <xsd:schema xmlns:xsd="http://www.w3.org/2001/XMLSchema" xmlns:xs="http://www.w3.org/2001/XMLSchema" xmlns:p="http://schemas.microsoft.com/office/2006/metadata/properties" xmlns:ns2="5e9a0e2c-f998-4630-b2fc-2560f4373b64" xmlns:ns3="fa90dae9-fec5-4814-92e6-15a7d765aed5" targetNamespace="http://schemas.microsoft.com/office/2006/metadata/properties" ma:root="true" ma:fieldsID="b917139012331af30acb543d23fcfc74" ns2:_="" ns3:_="">
    <xsd:import namespace="5e9a0e2c-f998-4630-b2fc-2560f4373b64"/>
    <xsd:import namespace="fa90dae9-fec5-4814-92e6-15a7d765ae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kwizcomcontroller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9a0e2c-f998-4630-b2fc-2560f4373b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20cec18f-64e3-475c-b7ef-ac8bd50224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kwizcomcontrollerfield" ma:index="26" nillable="true" ma:displayName="kwizcomcontrollerfield" ma:internalName="kwizcomcontrollerfield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90dae9-fec5-4814-92e6-15a7d765aed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dba5cc7-05ae-472d-a235-6e53606861e7}" ma:internalName="TaxCatchAll" ma:showField="CatchAllData" ma:web="fa90dae9-fec5-4814-92e6-15a7d765ae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e9a0e2c-f998-4630-b2fc-2560f4373b64">
      <Terms xmlns="http://schemas.microsoft.com/office/infopath/2007/PartnerControls"/>
    </lcf76f155ced4ddcb4097134ff3c332f>
    <TaxCatchAll xmlns="fa90dae9-fec5-4814-92e6-15a7d765aed5" xsi:nil="true"/>
    <kwizcomcontrollerfield xmlns="5e9a0e2c-f998-4630-b2fc-2560f4373b64" xsi:nil="true"/>
  </documentManagement>
</p:properties>
</file>

<file path=customXml/itemProps1.xml><?xml version="1.0" encoding="utf-8"?>
<ds:datastoreItem xmlns:ds="http://schemas.openxmlformats.org/officeDocument/2006/customXml" ds:itemID="{5CE13360-0077-4D5A-A73E-94515E49A1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9a0e2c-f998-4630-b2fc-2560f4373b64"/>
    <ds:schemaRef ds:uri="fa90dae9-fec5-4814-92e6-15a7d765ae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F92A52-7DD9-4932-85FD-875D1CDA129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288778-F74D-4F2B-94B5-69B41CD56467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fa90dae9-fec5-4814-92e6-15a7d765aed5"/>
    <ds:schemaRef ds:uri="5e9a0e2c-f998-4630-b2fc-2560f4373b64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4622</TotalTime>
  <Words>1686</Words>
  <Application>Microsoft Office PowerPoint</Application>
  <PresentationFormat>Widescreen</PresentationFormat>
  <Paragraphs>205</Paragraphs>
  <Slides>23</Slides>
  <Notes>12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DengXian</vt:lpstr>
      <vt:lpstr>Aptos</vt:lpstr>
      <vt:lpstr>Aptos Narrow</vt:lpstr>
      <vt:lpstr>Arial</vt:lpstr>
      <vt:lpstr>Calibri</vt:lpstr>
      <vt:lpstr>Calibri Light</vt:lpstr>
      <vt:lpstr>MuseoSansRounded</vt:lpstr>
      <vt:lpstr>Titillium Web</vt:lpstr>
      <vt:lpstr>Titillium Web SemiBold</vt:lpstr>
      <vt:lpstr>Wingdings 3</vt:lpstr>
      <vt:lpstr>Office Theme</vt:lpstr>
      <vt:lpstr>1_Office Theme</vt:lpstr>
      <vt:lpstr>PowerPoint Presentation</vt:lpstr>
      <vt:lpstr>Kas mēs esam?</vt:lpstr>
      <vt:lpstr>Vairāk nekā tikai ziņojums</vt:lpstr>
      <vt:lpstr>Akūti ir vajadzīgi spēcīgi izglītības līderi </vt:lpstr>
      <vt:lpstr>Akūti ir vajadzīgi spēcīgi izglītības līderi </vt:lpstr>
      <vt:lpstr>Akūti ir vajadzīgi spēcīgi izglītības līderi </vt:lpstr>
      <vt:lpstr>Kas ir līderība izglītībā?</vt:lpstr>
      <vt:lpstr>Kas ir līderi izglītībā?</vt:lpstr>
      <vt:lpstr>Kas ir līderi izglītībā?</vt:lpstr>
      <vt:lpstr>Labai skolai vajag labu skolas līderi </vt:lpstr>
      <vt:lpstr>Kas jādara skolu un sistēmu vadītājiem?</vt:lpstr>
      <vt:lpstr>1. Paļauties un dot iespēju</vt:lpstr>
      <vt:lpstr>2. Atlasīt, atbalstīt un novērtēt</vt:lpstr>
      <vt:lpstr>2. Atlasīt, atbalstīt un novērtēt</vt:lpstr>
      <vt:lpstr>2. Atlasīt, atbalstīt un novērtēt</vt:lpstr>
      <vt:lpstr>Līderība skolā – nacionālie tiesību akti un politika</vt:lpstr>
      <vt:lpstr>3. Kopība</vt:lpstr>
      <vt:lpstr>4. Ieguldīt sistēmas līderos</vt:lpstr>
      <vt:lpstr>Politiskie līderi var virzīt pārmaiņas</vt:lpstr>
      <vt:lpstr>Reģionālie un tematiskie izdevumi par līderību</vt:lpstr>
      <vt:lpstr>Iekļaujošai skolai vajag iekļaujošu skolas līderi </vt:lpstr>
      <vt:lpstr>Skolu līderiem ir vajadzīgs lielāks atbalsts iekļaušanas veicināšanā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mapu200201@outlook.com</dc:creator>
  <cp:lastModifiedBy>Ilze Dalbiņa</cp:lastModifiedBy>
  <cp:revision>190</cp:revision>
  <cp:lastPrinted>2025-04-08T09:22:36Z</cp:lastPrinted>
  <dcterms:created xsi:type="dcterms:W3CDTF">2024-10-18T18:48:08Z</dcterms:created>
  <dcterms:modified xsi:type="dcterms:W3CDTF">2026-01-28T09:25:36Z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0x0101000B7D191E57F53740B3E9D42D95158CEE</vt:lpwstr>
  </property>
  <property fmtid="{D5CDD505-2E9C-101B-9397-08002B2CF9AE}" pid="3" name="MediaServiceImageTags">
    <vt:lpwstr/>
  </property>
</Properties>
</file>